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Default Extension="png" ContentType="image/png"/>
  <Override PartName="/ppt/slides/slide2.xml" ContentType="application/vnd.openxmlformats-officedocument.presentationml.slide+xml"/>
  <Override PartName="/ppt/slides/slide3.xml" ContentType="application/vnd.openxmlformats-officedocument.presentationml.slide+xml"/>
  <Default Extension="jpg" ContentType="image/jpg"/>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x="7556500" cy="10693400"/>
  <p:notesSz cx="7556500" cy="1069340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defRPr sz="800" b="0" i="0">
                <a:solidFill>
                  <a:schemeClr val="tx1"/>
                </a:solidFill>
                <a:latin typeface="Arial"/>
                <a:cs typeface="Arial"/>
              </a:defRPr>
            </a:lvl1pPr>
          </a:lstStyle>
          <a:p>
            <a:pPr marL="68580">
              <a:lnSpc>
                <a:spcPct val="100000"/>
              </a:lnSpc>
              <a:spcBef>
                <a:spcPts val="25"/>
              </a:spcBef>
            </a:pPr>
            <a:r>
              <a:rPr dirty="0"/>
              <a:t>Page </a:t>
            </a:r>
            <a:fld id="{81D60167-4931-47E6-BA6A-407CBD079E47}" type="slidenum">
              <a:rPr dirty="0"/>
              <a:t>#</a:t>
            </a:fld>
            <a:r>
              <a:rPr dirty="0"/>
              <a:t> of</a:t>
            </a:r>
            <a:r>
              <a:rPr dirty="0" spc="-90"/>
              <a:t> </a:t>
            </a:r>
            <a:r>
              <a:rPr dirty="0"/>
              <a:t>22</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defRPr sz="800" b="0" i="0">
                <a:solidFill>
                  <a:schemeClr val="tx1"/>
                </a:solidFill>
                <a:latin typeface="Arial"/>
                <a:cs typeface="Arial"/>
              </a:defRPr>
            </a:lvl1pPr>
          </a:lstStyle>
          <a:p>
            <a:pPr marL="68580">
              <a:lnSpc>
                <a:spcPct val="100000"/>
              </a:lnSpc>
              <a:spcBef>
                <a:spcPts val="25"/>
              </a:spcBef>
            </a:pPr>
            <a:r>
              <a:rPr dirty="0"/>
              <a:t>Page </a:t>
            </a:r>
            <a:fld id="{81D60167-4931-47E6-BA6A-407CBD079E47}" type="slidenum">
              <a:rPr dirty="0"/>
              <a:t>#</a:t>
            </a:fld>
            <a:r>
              <a:rPr dirty="0"/>
              <a:t> of</a:t>
            </a:r>
            <a:r>
              <a:rPr dirty="0" spc="-90"/>
              <a:t> </a:t>
            </a:r>
            <a:r>
              <a:rPr dirty="0"/>
              <a:t>22</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idx="2" sz="half"/>
          </p:nvPr>
        </p:nvSpPr>
        <p:spPr>
          <a:xfrm>
            <a:off x="378142" y="2459482"/>
            <a:ext cx="3289839" cy="7057644"/>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3894867" y="2459482"/>
            <a:ext cx="3289839" cy="7057644"/>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7" name="Holder 7"/>
          <p:cNvSpPr>
            <a:spLocks noGrp="1"/>
          </p:cNvSpPr>
          <p:nvPr>
            <p:ph type="sldNum" idx="7" sz="quarter"/>
          </p:nvPr>
        </p:nvSpPr>
        <p:spPr/>
        <p:txBody>
          <a:bodyPr lIns="0" tIns="0" rIns="0" bIns="0"/>
          <a:lstStyle>
            <a:lvl1pPr>
              <a:defRPr sz="800" b="0" i="0">
                <a:solidFill>
                  <a:schemeClr val="tx1"/>
                </a:solidFill>
                <a:latin typeface="Arial"/>
                <a:cs typeface="Arial"/>
              </a:defRPr>
            </a:lvl1pPr>
          </a:lstStyle>
          <a:p>
            <a:pPr marL="68580">
              <a:lnSpc>
                <a:spcPct val="100000"/>
              </a:lnSpc>
              <a:spcBef>
                <a:spcPts val="25"/>
              </a:spcBef>
            </a:pPr>
            <a:r>
              <a:rPr dirty="0"/>
              <a:t>Page </a:t>
            </a:r>
            <a:fld id="{81D60167-4931-47E6-BA6A-407CBD079E47}" type="slidenum">
              <a:rPr dirty="0"/>
              <a:t>#</a:t>
            </a:fld>
            <a:r>
              <a:rPr dirty="0"/>
              <a:t> of</a:t>
            </a:r>
            <a:r>
              <a:rPr dirty="0" spc="-90"/>
              <a:t> </a:t>
            </a:r>
            <a:r>
              <a:rPr dirty="0"/>
              <a:t>22</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5" name="Holder 5"/>
          <p:cNvSpPr>
            <a:spLocks noGrp="1"/>
          </p:cNvSpPr>
          <p:nvPr>
            <p:ph type="sldNum" idx="7" sz="quarter"/>
          </p:nvPr>
        </p:nvSpPr>
        <p:spPr/>
        <p:txBody>
          <a:bodyPr lIns="0" tIns="0" rIns="0" bIns="0"/>
          <a:lstStyle>
            <a:lvl1pPr>
              <a:defRPr sz="800" b="0" i="0">
                <a:solidFill>
                  <a:schemeClr val="tx1"/>
                </a:solidFill>
                <a:latin typeface="Arial"/>
                <a:cs typeface="Arial"/>
              </a:defRPr>
            </a:lvl1pPr>
          </a:lstStyle>
          <a:p>
            <a:pPr marL="68580">
              <a:lnSpc>
                <a:spcPct val="100000"/>
              </a:lnSpc>
              <a:spcBef>
                <a:spcPts val="25"/>
              </a:spcBef>
            </a:pPr>
            <a:r>
              <a:rPr dirty="0"/>
              <a:t>Page </a:t>
            </a:r>
            <a:fld id="{81D60167-4931-47E6-BA6A-407CBD079E47}" type="slidenum">
              <a:rPr dirty="0"/>
              <a:t>#</a:t>
            </a:fld>
            <a:r>
              <a:rPr dirty="0"/>
              <a:t> of</a:t>
            </a:r>
            <a:r>
              <a:rPr dirty="0" spc="-90"/>
              <a:t> </a:t>
            </a:r>
            <a:r>
              <a:rPr dirty="0"/>
              <a:t>22</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4" name="Holder 4"/>
          <p:cNvSpPr>
            <a:spLocks noGrp="1"/>
          </p:cNvSpPr>
          <p:nvPr>
            <p:ph type="sldNum" idx="7" sz="quarter"/>
          </p:nvPr>
        </p:nvSpPr>
        <p:spPr/>
        <p:txBody>
          <a:bodyPr lIns="0" tIns="0" rIns="0" bIns="0"/>
          <a:lstStyle>
            <a:lvl1pPr>
              <a:defRPr sz="800" b="0" i="0">
                <a:solidFill>
                  <a:schemeClr val="tx1"/>
                </a:solidFill>
                <a:latin typeface="Arial"/>
                <a:cs typeface="Arial"/>
              </a:defRPr>
            </a:lvl1pPr>
          </a:lstStyle>
          <a:p>
            <a:pPr marL="68580">
              <a:lnSpc>
                <a:spcPct val="100000"/>
              </a:lnSpc>
              <a:spcBef>
                <a:spcPts val="25"/>
              </a:spcBef>
            </a:pPr>
            <a:r>
              <a:rPr dirty="0"/>
              <a:t>Page </a:t>
            </a:r>
            <a:fld id="{81D60167-4931-47E6-BA6A-407CBD079E47}" type="slidenum">
              <a:rPr dirty="0"/>
              <a:t>#</a:t>
            </a:fld>
            <a:r>
              <a:rPr dirty="0"/>
              <a:t> of</a:t>
            </a:r>
            <a:r>
              <a:rPr dirty="0" spc="-90"/>
              <a:t> </a:t>
            </a:r>
            <a:r>
              <a:rPr dirty="0"/>
              <a:t>22</a:t>
            </a: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idx="6" sz="half"/>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a:xfrm>
            <a:off x="6000241" y="10222075"/>
            <a:ext cx="658495" cy="139065"/>
          </a:xfrm>
          <a:prstGeom prst="rect">
            <a:avLst/>
          </a:prstGeom>
        </p:spPr>
        <p:txBody>
          <a:bodyPr wrap="square" lIns="0" tIns="0" rIns="0" bIns="0">
            <a:spAutoFit/>
          </a:bodyPr>
          <a:lstStyle>
            <a:lvl1pPr>
              <a:defRPr sz="800" b="0" i="0">
                <a:solidFill>
                  <a:schemeClr val="tx1"/>
                </a:solidFill>
                <a:latin typeface="Arial"/>
                <a:cs typeface="Arial"/>
              </a:defRPr>
            </a:lvl1pPr>
          </a:lstStyle>
          <a:p>
            <a:pPr marL="68580">
              <a:lnSpc>
                <a:spcPct val="100000"/>
              </a:lnSpc>
              <a:spcBef>
                <a:spcPts val="25"/>
              </a:spcBef>
            </a:pPr>
            <a:r>
              <a:rPr dirty="0"/>
              <a:t>Page </a:t>
            </a:r>
            <a:fld id="{81D60167-4931-47E6-BA6A-407CBD079E47}" type="slidenum">
              <a:rPr dirty="0"/>
              <a:t>#</a:t>
            </a:fld>
            <a:r>
              <a:rPr dirty="0"/>
              <a:t> of</a:t>
            </a:r>
            <a:r>
              <a:rPr dirty="0" spc="-90"/>
              <a:t> </a:t>
            </a:r>
            <a:r>
              <a:rPr dirty="0"/>
              <a:t>22</a:t>
            </a:r>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12.xml"/><Relationship Id="rId3" Type="http://schemas.openxmlformats.org/officeDocument/2006/relationships/image" Target="../media/image5.jpg"/><Relationship Id="rId4" Type="http://schemas.openxmlformats.org/officeDocument/2006/relationships/image" Target="../media/image1.png"/><Relationship Id="rId5" Type="http://schemas.openxmlformats.org/officeDocument/2006/relationships/image" Target="../media/image6.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www.java21days.com/" TargetMode="External"/><Relationship Id="rId3" Type="http://schemas.openxmlformats.org/officeDocument/2006/relationships/slide" Target="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mailto:RHT@75.00@0.22" TargetMode="External"/><Relationship Id="rId3" Type="http://schemas.openxmlformats.org/officeDocument/2006/relationships/slide" Target="slide3.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 Id="rId3" Type="http://schemas.openxmlformats.org/officeDocument/2006/relationships/slide" Target="slide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5.xml"/><Relationship Id="rId3"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7.xml"/><Relationship Id="rId3" Type="http://schemas.openxmlformats.org/officeDocument/2006/relationships/slide" Target="slide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jpg"/><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200" y="7010618"/>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3" name="object 3"/>
          <p:cNvSpPr/>
          <p:nvPr/>
        </p:nvSpPr>
        <p:spPr>
          <a:xfrm>
            <a:off x="457200" y="7038057"/>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4" name="object 4"/>
          <p:cNvSpPr/>
          <p:nvPr/>
        </p:nvSpPr>
        <p:spPr>
          <a:xfrm>
            <a:off x="457200" y="7006045"/>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5" name="object 5"/>
          <p:cNvSpPr/>
          <p:nvPr/>
        </p:nvSpPr>
        <p:spPr>
          <a:xfrm>
            <a:off x="457200" y="7006046"/>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6" name="object 6"/>
          <p:cNvSpPr/>
          <p:nvPr/>
        </p:nvSpPr>
        <p:spPr>
          <a:xfrm>
            <a:off x="7093660" y="7015191"/>
            <a:ext cx="9525" cy="27940"/>
          </a:xfrm>
          <a:custGeom>
            <a:avLst/>
            <a:gdLst/>
            <a:ahLst/>
            <a:cxnLst/>
            <a:rect l="l" t="t" r="r" b="b"/>
            <a:pathLst>
              <a:path w="9525" h="27940">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7" name="object 7"/>
          <p:cNvSpPr/>
          <p:nvPr/>
        </p:nvSpPr>
        <p:spPr>
          <a:xfrm>
            <a:off x="7093660" y="7015191"/>
            <a:ext cx="9525" cy="27940"/>
          </a:xfrm>
          <a:custGeom>
            <a:avLst/>
            <a:gdLst/>
            <a:ahLst/>
            <a:cxnLst/>
            <a:rect l="l" t="t" r="r" b="b"/>
            <a:pathLst>
              <a:path w="9525" h="27940">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8" name="object 8"/>
          <p:cNvSpPr/>
          <p:nvPr/>
        </p:nvSpPr>
        <p:spPr>
          <a:xfrm>
            <a:off x="457200" y="8412678"/>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9" name="object 9"/>
          <p:cNvSpPr/>
          <p:nvPr/>
        </p:nvSpPr>
        <p:spPr>
          <a:xfrm>
            <a:off x="457200" y="8440117"/>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10" name="object 10"/>
          <p:cNvSpPr/>
          <p:nvPr/>
        </p:nvSpPr>
        <p:spPr>
          <a:xfrm>
            <a:off x="457200" y="8408105"/>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11" name="object 11"/>
          <p:cNvSpPr/>
          <p:nvPr/>
        </p:nvSpPr>
        <p:spPr>
          <a:xfrm>
            <a:off x="457200" y="8408105"/>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12" name="object 12"/>
          <p:cNvSpPr/>
          <p:nvPr/>
        </p:nvSpPr>
        <p:spPr>
          <a:xfrm>
            <a:off x="7093660" y="8417251"/>
            <a:ext cx="9525" cy="27940"/>
          </a:xfrm>
          <a:custGeom>
            <a:avLst/>
            <a:gdLst/>
            <a:ahLst/>
            <a:cxnLst/>
            <a:rect l="l" t="t" r="r" b="b"/>
            <a:pathLst>
              <a:path w="9525" h="27940">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13" name="object 13"/>
          <p:cNvSpPr/>
          <p:nvPr/>
        </p:nvSpPr>
        <p:spPr>
          <a:xfrm>
            <a:off x="7093660" y="8417252"/>
            <a:ext cx="9525" cy="27940"/>
          </a:xfrm>
          <a:custGeom>
            <a:avLst/>
            <a:gdLst/>
            <a:ahLst/>
            <a:cxnLst/>
            <a:rect l="l" t="t" r="r" b="b"/>
            <a:pathLst>
              <a:path w="9525" h="27940">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14" name="object 14"/>
          <p:cNvSpPr/>
          <p:nvPr/>
        </p:nvSpPr>
        <p:spPr>
          <a:xfrm>
            <a:off x="777139" y="2359739"/>
            <a:ext cx="91411" cy="91462"/>
          </a:xfrm>
          <a:prstGeom prst="rect">
            <a:avLst/>
          </a:prstGeom>
          <a:blipFill>
            <a:blip r:embed="rId2" cstate="print"/>
            <a:stretch>
              <a:fillRect/>
            </a:stretch>
          </a:blipFill>
        </p:spPr>
        <p:txBody>
          <a:bodyPr wrap="square" lIns="0" tIns="0" rIns="0" bIns="0" rtlCol="0"/>
          <a:lstStyle/>
          <a:p/>
        </p:txBody>
      </p:sp>
      <p:sp>
        <p:nvSpPr>
          <p:cNvPr id="15" name="object 15"/>
          <p:cNvSpPr/>
          <p:nvPr/>
        </p:nvSpPr>
        <p:spPr>
          <a:xfrm>
            <a:off x="777139" y="2661567"/>
            <a:ext cx="91411" cy="91462"/>
          </a:xfrm>
          <a:prstGeom prst="rect">
            <a:avLst/>
          </a:prstGeom>
          <a:blipFill>
            <a:blip r:embed="rId2" cstate="print"/>
            <a:stretch>
              <a:fillRect/>
            </a:stretch>
          </a:blipFill>
        </p:spPr>
        <p:txBody>
          <a:bodyPr wrap="square" lIns="0" tIns="0" rIns="0" bIns="0" rtlCol="0"/>
          <a:lstStyle/>
          <a:p/>
        </p:txBody>
      </p:sp>
      <p:sp>
        <p:nvSpPr>
          <p:cNvPr id="16" name="object 16"/>
          <p:cNvSpPr/>
          <p:nvPr/>
        </p:nvSpPr>
        <p:spPr>
          <a:xfrm>
            <a:off x="777139" y="2963395"/>
            <a:ext cx="91411" cy="91462"/>
          </a:xfrm>
          <a:prstGeom prst="rect">
            <a:avLst/>
          </a:prstGeom>
          <a:blipFill>
            <a:blip r:embed="rId2" cstate="print"/>
            <a:stretch>
              <a:fillRect/>
            </a:stretch>
          </a:blipFill>
        </p:spPr>
        <p:txBody>
          <a:bodyPr wrap="square" lIns="0" tIns="0" rIns="0" bIns="0" rtlCol="0"/>
          <a:lstStyle/>
          <a:p/>
        </p:txBody>
      </p:sp>
      <p:sp>
        <p:nvSpPr>
          <p:cNvPr id="17" name="object 17"/>
          <p:cNvSpPr/>
          <p:nvPr/>
        </p:nvSpPr>
        <p:spPr>
          <a:xfrm>
            <a:off x="777139" y="3265223"/>
            <a:ext cx="91411" cy="91462"/>
          </a:xfrm>
          <a:prstGeom prst="rect">
            <a:avLst/>
          </a:prstGeom>
          <a:blipFill>
            <a:blip r:embed="rId2" cstate="print"/>
            <a:stretch>
              <a:fillRect/>
            </a:stretch>
          </a:blipFill>
        </p:spPr>
        <p:txBody>
          <a:bodyPr wrap="square" lIns="0" tIns="0" rIns="0" bIns="0" rtlCol="0"/>
          <a:lstStyle/>
          <a:p/>
        </p:txBody>
      </p:sp>
      <p:sp>
        <p:nvSpPr>
          <p:cNvPr id="18" name="object 18"/>
          <p:cNvSpPr txBox="1"/>
          <p:nvPr/>
        </p:nvSpPr>
        <p:spPr>
          <a:xfrm>
            <a:off x="444496" y="408038"/>
            <a:ext cx="6652895" cy="7662545"/>
          </a:xfrm>
          <a:prstGeom prst="rect">
            <a:avLst/>
          </a:prstGeom>
        </p:spPr>
        <p:txBody>
          <a:bodyPr wrap="square" lIns="0" tIns="14604" rIns="0" bIns="0" rtlCol="0" vert="horz">
            <a:spAutoFit/>
          </a:bodyPr>
          <a:lstStyle/>
          <a:p>
            <a:pPr marL="772795">
              <a:lnSpc>
                <a:spcPct val="100000"/>
              </a:lnSpc>
              <a:spcBef>
                <a:spcPts val="114"/>
              </a:spcBef>
            </a:pPr>
            <a:r>
              <a:rPr dirty="0" sz="2000" spc="-15" b="1">
                <a:latin typeface="Times New Roman"/>
                <a:cs typeface="Times New Roman"/>
              </a:rPr>
              <a:t>Working </a:t>
            </a:r>
            <a:r>
              <a:rPr dirty="0" sz="2000" b="1">
                <a:latin typeface="Times New Roman"/>
                <a:cs typeface="Times New Roman"/>
              </a:rPr>
              <a:t>with</a:t>
            </a:r>
            <a:r>
              <a:rPr dirty="0" sz="2000" spc="10" b="1">
                <a:latin typeface="Times New Roman"/>
                <a:cs typeface="Times New Roman"/>
              </a:rPr>
              <a:t> </a:t>
            </a:r>
            <a:r>
              <a:rPr dirty="0" sz="2000" b="1">
                <a:latin typeface="Times New Roman"/>
                <a:cs typeface="Times New Roman"/>
              </a:rPr>
              <a:t>Objects</a:t>
            </a:r>
            <a:endParaRPr sz="2000">
              <a:latin typeface="Times New Roman"/>
              <a:cs typeface="Times New Roman"/>
            </a:endParaRPr>
          </a:p>
          <a:p>
            <a:pPr>
              <a:lnSpc>
                <a:spcPct val="100000"/>
              </a:lnSpc>
              <a:spcBef>
                <a:spcPts val="50"/>
              </a:spcBef>
            </a:pPr>
            <a:endParaRPr sz="2150">
              <a:latin typeface="Times New Roman"/>
              <a:cs typeface="Times New Roman"/>
            </a:endParaRPr>
          </a:p>
          <a:p>
            <a:pPr marL="12700" marR="164465" indent="-635">
              <a:lnSpc>
                <a:spcPts val="1660"/>
              </a:lnSpc>
            </a:pPr>
            <a:r>
              <a:rPr dirty="0" sz="1450" spc="-10">
                <a:latin typeface="Times New Roman"/>
                <a:cs typeface="Times New Roman"/>
              </a:rPr>
              <a:t>Java is an object-oriented programming language. When you do work in Java, you  primarily use objects to get the job done. </a:t>
            </a:r>
            <a:r>
              <a:rPr dirty="0" sz="1450" spc="-60">
                <a:latin typeface="Times New Roman"/>
                <a:cs typeface="Times New Roman"/>
              </a:rPr>
              <a:t>You </a:t>
            </a:r>
            <a:r>
              <a:rPr dirty="0" sz="1450" spc="-10">
                <a:latin typeface="Times New Roman"/>
                <a:cs typeface="Times New Roman"/>
              </a:rPr>
              <a:t>create objects, modify them, change their  variables, call their methods, and combine them with other objects. </a:t>
            </a:r>
            <a:r>
              <a:rPr dirty="0" sz="1450" spc="-60">
                <a:latin typeface="Times New Roman"/>
                <a:cs typeface="Times New Roman"/>
              </a:rPr>
              <a:t>You </a:t>
            </a:r>
            <a:r>
              <a:rPr dirty="0" sz="1450" spc="-10">
                <a:latin typeface="Times New Roman"/>
                <a:cs typeface="Times New Roman"/>
              </a:rPr>
              <a:t>develop classes,  create objects </a:t>
            </a:r>
            <a:r>
              <a:rPr dirty="0" sz="1450" spc="-5">
                <a:latin typeface="Times New Roman"/>
                <a:cs typeface="Times New Roman"/>
              </a:rPr>
              <a:t>out of </a:t>
            </a:r>
            <a:r>
              <a:rPr dirty="0" sz="1450" spc="-10">
                <a:latin typeface="Times New Roman"/>
                <a:cs typeface="Times New Roman"/>
              </a:rPr>
              <a:t>those classes, and use them with other classes and</a:t>
            </a:r>
            <a:r>
              <a:rPr dirty="0" sz="1450" spc="70">
                <a:latin typeface="Times New Roman"/>
                <a:cs typeface="Times New Roman"/>
              </a:rPr>
              <a:t> </a:t>
            </a:r>
            <a:r>
              <a:rPr dirty="0" sz="1450" spc="-10">
                <a:latin typeface="Times New Roman"/>
                <a:cs typeface="Times New Roman"/>
              </a:rPr>
              <a:t>objects.</a:t>
            </a:r>
            <a:endParaRPr sz="1450">
              <a:latin typeface="Times New Roman"/>
              <a:cs typeface="Times New Roman"/>
            </a:endParaRPr>
          </a:p>
          <a:p>
            <a:pPr marL="469265" marR="748665" indent="-457200">
              <a:lnSpc>
                <a:spcPts val="2380"/>
              </a:lnSpc>
              <a:spcBef>
                <a:spcPts val="130"/>
              </a:spcBef>
            </a:pPr>
            <a:r>
              <a:rPr dirty="0" sz="1450" spc="-40">
                <a:latin typeface="Times New Roman"/>
                <a:cs typeface="Times New Roman"/>
              </a:rPr>
              <a:t>Today, </a:t>
            </a:r>
            <a:r>
              <a:rPr dirty="0" sz="1450" spc="-10">
                <a:latin typeface="Times New Roman"/>
                <a:cs typeface="Times New Roman"/>
              </a:rPr>
              <a:t>you work extensively with objects as you undertake these essential tasks:  Creating objects</a:t>
            </a:r>
            <a:endParaRPr sz="1450">
              <a:latin typeface="Times New Roman"/>
              <a:cs typeface="Times New Roman"/>
            </a:endParaRPr>
          </a:p>
          <a:p>
            <a:pPr marL="469265">
              <a:lnSpc>
                <a:spcPct val="100000"/>
              </a:lnSpc>
              <a:spcBef>
                <a:spcPts val="445"/>
              </a:spcBef>
            </a:pPr>
            <a:r>
              <a:rPr dirty="0" sz="1450" spc="-25">
                <a:latin typeface="Times New Roman"/>
                <a:cs typeface="Times New Roman"/>
              </a:rPr>
              <a:t>Testing </a:t>
            </a:r>
            <a:r>
              <a:rPr dirty="0" sz="1450" spc="-10">
                <a:latin typeface="Times New Roman"/>
                <a:cs typeface="Times New Roman"/>
              </a:rPr>
              <a:t>and modifying their class and instance</a:t>
            </a:r>
            <a:r>
              <a:rPr dirty="0" sz="1450" spc="40">
                <a:latin typeface="Times New Roman"/>
                <a:cs typeface="Times New Roman"/>
              </a:rPr>
              <a:t> </a:t>
            </a:r>
            <a:r>
              <a:rPr dirty="0" sz="1450" spc="-10">
                <a:latin typeface="Times New Roman"/>
                <a:cs typeface="Times New Roman"/>
              </a:rPr>
              <a:t>variables</a:t>
            </a:r>
            <a:endParaRPr sz="1450">
              <a:latin typeface="Times New Roman"/>
              <a:cs typeface="Times New Roman"/>
            </a:endParaRPr>
          </a:p>
          <a:p>
            <a:pPr marL="469265">
              <a:lnSpc>
                <a:spcPct val="100000"/>
              </a:lnSpc>
              <a:spcBef>
                <a:spcPts val="635"/>
              </a:spcBef>
            </a:pPr>
            <a:r>
              <a:rPr dirty="0" sz="1450" spc="-10">
                <a:latin typeface="Times New Roman"/>
                <a:cs typeface="Times New Roman"/>
              </a:rPr>
              <a:t>Calling an </a:t>
            </a:r>
            <a:r>
              <a:rPr dirty="0" sz="1450" spc="-20">
                <a:latin typeface="Times New Roman"/>
                <a:cs typeface="Times New Roman"/>
              </a:rPr>
              <a:t>object’s</a:t>
            </a:r>
            <a:r>
              <a:rPr dirty="0" sz="1450">
                <a:latin typeface="Times New Roman"/>
                <a:cs typeface="Times New Roman"/>
              </a:rPr>
              <a:t> </a:t>
            </a:r>
            <a:r>
              <a:rPr dirty="0" sz="1450" spc="-10">
                <a:latin typeface="Times New Roman"/>
                <a:cs typeface="Times New Roman"/>
              </a:rPr>
              <a:t>methods</a:t>
            </a:r>
            <a:endParaRPr sz="1450">
              <a:latin typeface="Times New Roman"/>
              <a:cs typeface="Times New Roman"/>
            </a:endParaRPr>
          </a:p>
          <a:p>
            <a:pPr marL="469265">
              <a:lnSpc>
                <a:spcPct val="100000"/>
              </a:lnSpc>
              <a:spcBef>
                <a:spcPts val="640"/>
              </a:spcBef>
            </a:pPr>
            <a:r>
              <a:rPr dirty="0" sz="1450" spc="-10">
                <a:latin typeface="Times New Roman"/>
                <a:cs typeface="Times New Roman"/>
              </a:rPr>
              <a:t>Converting objects from </a:t>
            </a:r>
            <a:r>
              <a:rPr dirty="0" sz="1450" spc="-5">
                <a:latin typeface="Times New Roman"/>
                <a:cs typeface="Times New Roman"/>
              </a:rPr>
              <a:t>one </a:t>
            </a:r>
            <a:r>
              <a:rPr dirty="0" sz="1450" spc="-10">
                <a:latin typeface="Times New Roman"/>
                <a:cs typeface="Times New Roman"/>
              </a:rPr>
              <a:t>class to</a:t>
            </a:r>
            <a:r>
              <a:rPr dirty="0" sz="1450" spc="10">
                <a:latin typeface="Times New Roman"/>
                <a:cs typeface="Times New Roman"/>
              </a:rPr>
              <a:t> </a:t>
            </a:r>
            <a:r>
              <a:rPr dirty="0" sz="1450" spc="-10">
                <a:latin typeface="Times New Roman"/>
                <a:cs typeface="Times New Roman"/>
              </a:rPr>
              <a:t>another</a:t>
            </a:r>
            <a:endParaRPr sz="1450">
              <a:latin typeface="Times New Roman"/>
              <a:cs typeface="Times New Roman"/>
            </a:endParaRPr>
          </a:p>
          <a:p>
            <a:pPr marL="12700">
              <a:lnSpc>
                <a:spcPct val="100000"/>
              </a:lnSpc>
              <a:spcBef>
                <a:spcPts val="1370"/>
              </a:spcBef>
            </a:pPr>
            <a:r>
              <a:rPr dirty="0" sz="1650" spc="-5" b="1">
                <a:latin typeface="Times New Roman"/>
                <a:cs typeface="Times New Roman"/>
              </a:rPr>
              <a:t>Creating </a:t>
            </a:r>
            <a:r>
              <a:rPr dirty="0" sz="1650" b="1">
                <a:latin typeface="Times New Roman"/>
                <a:cs typeface="Times New Roman"/>
              </a:rPr>
              <a:t>New </a:t>
            </a:r>
            <a:r>
              <a:rPr dirty="0" sz="1650" spc="-5" b="1">
                <a:latin typeface="Times New Roman"/>
                <a:cs typeface="Times New Roman"/>
              </a:rPr>
              <a:t>Objects</a:t>
            </a:r>
            <a:endParaRPr sz="1650">
              <a:latin typeface="Times New Roman"/>
              <a:cs typeface="Times New Roman"/>
            </a:endParaRPr>
          </a:p>
          <a:p>
            <a:pPr marL="12700" marR="5080">
              <a:lnSpc>
                <a:spcPts val="1660"/>
              </a:lnSpc>
              <a:spcBef>
                <a:spcPts val="790"/>
              </a:spcBef>
            </a:pPr>
            <a:r>
              <a:rPr dirty="0" sz="1450" spc="-10">
                <a:latin typeface="Times New Roman"/>
                <a:cs typeface="Times New Roman"/>
              </a:rPr>
              <a:t>When you write </a:t>
            </a:r>
            <a:r>
              <a:rPr dirty="0" sz="1450" spc="-5">
                <a:latin typeface="Times New Roman"/>
                <a:cs typeface="Times New Roman"/>
              </a:rPr>
              <a:t>a </a:t>
            </a:r>
            <a:r>
              <a:rPr dirty="0" sz="1450" spc="-10">
                <a:latin typeface="Times New Roman"/>
                <a:cs typeface="Times New Roman"/>
              </a:rPr>
              <a:t>Java program, you define </a:t>
            </a:r>
            <a:r>
              <a:rPr dirty="0" sz="1450" spc="-5">
                <a:latin typeface="Times New Roman"/>
                <a:cs typeface="Times New Roman"/>
              </a:rPr>
              <a:t>a </a:t>
            </a:r>
            <a:r>
              <a:rPr dirty="0" sz="1450" spc="-10">
                <a:latin typeface="Times New Roman"/>
                <a:cs typeface="Times New Roman"/>
              </a:rPr>
              <a:t>set </a:t>
            </a:r>
            <a:r>
              <a:rPr dirty="0" sz="1450" spc="-5">
                <a:latin typeface="Times New Roman"/>
                <a:cs typeface="Times New Roman"/>
              </a:rPr>
              <a:t>of </a:t>
            </a:r>
            <a:r>
              <a:rPr dirty="0" sz="1450" spc="-10">
                <a:latin typeface="Times New Roman"/>
                <a:cs typeface="Times New Roman"/>
              </a:rPr>
              <a:t>classes. As you learned during  “</a:t>
            </a:r>
            <a:r>
              <a:rPr dirty="0" u="sng" sz="1450" spc="-10">
                <a:solidFill>
                  <a:srgbClr val="0000ED"/>
                </a:solidFill>
                <a:uFill>
                  <a:solidFill>
                    <a:srgbClr val="0000ED"/>
                  </a:solidFill>
                </a:uFill>
                <a:latin typeface="Times New Roman"/>
                <a:cs typeface="Times New Roman"/>
              </a:rPr>
              <a:t>Getting Started with Java</a:t>
            </a:r>
            <a:r>
              <a:rPr dirty="0" sz="1450" spc="-10">
                <a:latin typeface="Times New Roman"/>
                <a:cs typeface="Times New Roman"/>
              </a:rPr>
              <a:t>,” </a:t>
            </a:r>
            <a:r>
              <a:rPr dirty="0" sz="1450" spc="-5">
                <a:latin typeface="Times New Roman"/>
                <a:cs typeface="Times New Roman"/>
              </a:rPr>
              <a:t>a </a:t>
            </a:r>
            <a:r>
              <a:rPr dirty="0" sz="1450" spc="-10">
                <a:latin typeface="Times New Roman"/>
                <a:cs typeface="Times New Roman"/>
              </a:rPr>
              <a:t>class is </a:t>
            </a:r>
            <a:r>
              <a:rPr dirty="0" sz="1450" spc="-5">
                <a:latin typeface="Times New Roman"/>
                <a:cs typeface="Times New Roman"/>
              </a:rPr>
              <a:t>a </a:t>
            </a:r>
            <a:r>
              <a:rPr dirty="0" sz="1450" spc="-10">
                <a:latin typeface="Times New Roman"/>
                <a:cs typeface="Times New Roman"/>
              </a:rPr>
              <a:t>template used to create </a:t>
            </a:r>
            <a:r>
              <a:rPr dirty="0" sz="1450" spc="-5">
                <a:latin typeface="Times New Roman"/>
                <a:cs typeface="Times New Roman"/>
              </a:rPr>
              <a:t>one or </a:t>
            </a:r>
            <a:r>
              <a:rPr dirty="0" sz="1450" spc="-10">
                <a:latin typeface="Times New Roman"/>
                <a:cs typeface="Times New Roman"/>
              </a:rPr>
              <a:t>more objects. These  objects, which also are called </a:t>
            </a:r>
            <a:r>
              <a:rPr dirty="0" sz="1450" spc="-10" i="1">
                <a:latin typeface="Times New Roman"/>
                <a:cs typeface="Times New Roman"/>
              </a:rPr>
              <a:t>instances</a:t>
            </a:r>
            <a:r>
              <a:rPr dirty="0" sz="1450" spc="-10">
                <a:latin typeface="Times New Roman"/>
                <a:cs typeface="Times New Roman"/>
              </a:rPr>
              <a:t>, are self-contained elements </a:t>
            </a:r>
            <a:r>
              <a:rPr dirty="0" sz="1450" spc="-5">
                <a:latin typeface="Times New Roman"/>
                <a:cs typeface="Times New Roman"/>
              </a:rPr>
              <a:t>of a </a:t>
            </a:r>
            <a:r>
              <a:rPr dirty="0" sz="1450" spc="-10">
                <a:latin typeface="Times New Roman"/>
                <a:cs typeface="Times New Roman"/>
              </a:rPr>
              <a:t>program with  related features and data. For the most part, you use the class merely to create instances  and then work with those instances. In this section, you learn how to create </a:t>
            </a:r>
            <a:r>
              <a:rPr dirty="0" sz="1450" spc="-5">
                <a:latin typeface="Times New Roman"/>
                <a:cs typeface="Times New Roman"/>
              </a:rPr>
              <a:t>a </a:t>
            </a:r>
            <a:r>
              <a:rPr dirty="0" sz="1450" spc="-10">
                <a:latin typeface="Times New Roman"/>
                <a:cs typeface="Times New Roman"/>
              </a:rPr>
              <a:t>new object  from any given</a:t>
            </a:r>
            <a:r>
              <a:rPr dirty="0" sz="1450">
                <a:latin typeface="Times New Roman"/>
                <a:cs typeface="Times New Roman"/>
              </a:rPr>
              <a:t> </a:t>
            </a:r>
            <a:r>
              <a:rPr dirty="0" sz="1450" spc="-10">
                <a:latin typeface="Times New Roman"/>
                <a:cs typeface="Times New Roman"/>
              </a:rPr>
              <a:t>class.</a:t>
            </a:r>
            <a:endParaRPr sz="1450">
              <a:latin typeface="Times New Roman"/>
              <a:cs typeface="Times New Roman"/>
            </a:endParaRPr>
          </a:p>
          <a:p>
            <a:pPr marL="12700" marR="172085">
              <a:lnSpc>
                <a:spcPts val="1660"/>
              </a:lnSpc>
              <a:spcBef>
                <a:spcPts val="700"/>
              </a:spcBef>
            </a:pPr>
            <a:r>
              <a:rPr dirty="0" sz="1450" spc="-10">
                <a:latin typeface="Times New Roman"/>
                <a:cs typeface="Times New Roman"/>
              </a:rPr>
              <a:t>When using strings during “</a:t>
            </a:r>
            <a:r>
              <a:rPr dirty="0" u="sng" sz="1450" spc="-10">
                <a:solidFill>
                  <a:srgbClr val="0000ED"/>
                </a:solidFill>
                <a:uFill>
                  <a:solidFill>
                    <a:srgbClr val="0000ED"/>
                  </a:solidFill>
                </a:uFill>
                <a:latin typeface="Times New Roman"/>
                <a:cs typeface="Times New Roman"/>
              </a:rPr>
              <a:t>The </a:t>
            </a:r>
            <a:r>
              <a:rPr dirty="0" u="sng" sz="1450" spc="-15">
                <a:solidFill>
                  <a:srgbClr val="0000ED"/>
                </a:solidFill>
                <a:uFill>
                  <a:solidFill>
                    <a:srgbClr val="0000ED"/>
                  </a:solidFill>
                </a:uFill>
                <a:latin typeface="Times New Roman"/>
                <a:cs typeface="Times New Roman"/>
              </a:rPr>
              <a:t>ABCs </a:t>
            </a:r>
            <a:r>
              <a:rPr dirty="0" u="sng" sz="1450" spc="-5">
                <a:solidFill>
                  <a:srgbClr val="0000ED"/>
                </a:solidFill>
                <a:uFill>
                  <a:solidFill>
                    <a:srgbClr val="0000ED"/>
                  </a:solidFill>
                </a:uFill>
                <a:latin typeface="Times New Roman"/>
                <a:cs typeface="Times New Roman"/>
              </a:rPr>
              <a:t>of </a:t>
            </a:r>
            <a:r>
              <a:rPr dirty="0" u="sng" sz="1450" spc="-10">
                <a:solidFill>
                  <a:srgbClr val="0000ED"/>
                </a:solidFill>
                <a:uFill>
                  <a:solidFill>
                    <a:srgbClr val="0000ED"/>
                  </a:solidFill>
                </a:uFill>
                <a:latin typeface="Times New Roman"/>
                <a:cs typeface="Times New Roman"/>
              </a:rPr>
              <a:t>Programming</a:t>
            </a:r>
            <a:r>
              <a:rPr dirty="0" sz="1450" spc="-10">
                <a:latin typeface="Times New Roman"/>
                <a:cs typeface="Times New Roman"/>
              </a:rPr>
              <a:t>,” you learned that </a:t>
            </a:r>
            <a:r>
              <a:rPr dirty="0" sz="1450" spc="-5">
                <a:latin typeface="Times New Roman"/>
                <a:cs typeface="Times New Roman"/>
              </a:rPr>
              <a:t>a </a:t>
            </a:r>
            <a:r>
              <a:rPr dirty="0" sz="1450" spc="-10">
                <a:latin typeface="Times New Roman"/>
                <a:cs typeface="Times New Roman"/>
              </a:rPr>
              <a:t>string  literal (a series </a:t>
            </a:r>
            <a:r>
              <a:rPr dirty="0" sz="1450" spc="-5">
                <a:latin typeface="Times New Roman"/>
                <a:cs typeface="Times New Roman"/>
              </a:rPr>
              <a:t>of </a:t>
            </a:r>
            <a:r>
              <a:rPr dirty="0" sz="1450" spc="-10">
                <a:latin typeface="Times New Roman"/>
                <a:cs typeface="Times New Roman"/>
              </a:rPr>
              <a:t>characters enclosed in double quotation marks) can </a:t>
            </a:r>
            <a:r>
              <a:rPr dirty="0" sz="1450" spc="-5">
                <a:latin typeface="Times New Roman"/>
                <a:cs typeface="Times New Roman"/>
              </a:rPr>
              <a:t>be </a:t>
            </a:r>
            <a:r>
              <a:rPr dirty="0" sz="1450" spc="-10">
                <a:latin typeface="Times New Roman"/>
                <a:cs typeface="Times New Roman"/>
              </a:rPr>
              <a:t>used to create </a:t>
            </a:r>
            <a:r>
              <a:rPr dirty="0" sz="1450" spc="-5">
                <a:latin typeface="Times New Roman"/>
                <a:cs typeface="Times New Roman"/>
              </a:rPr>
              <a:t>a  </a:t>
            </a:r>
            <a:r>
              <a:rPr dirty="0" sz="1450" spc="-10">
                <a:latin typeface="Times New Roman"/>
                <a:cs typeface="Times New Roman"/>
              </a:rPr>
              <a:t>new instance </a:t>
            </a:r>
            <a:r>
              <a:rPr dirty="0" sz="1450" spc="-5">
                <a:latin typeface="Times New Roman"/>
                <a:cs typeface="Times New Roman"/>
              </a:rPr>
              <a:t>of </a:t>
            </a:r>
            <a:r>
              <a:rPr dirty="0" sz="1450" spc="-10">
                <a:latin typeface="Times New Roman"/>
                <a:cs typeface="Times New Roman"/>
              </a:rPr>
              <a:t>the class </a:t>
            </a:r>
            <a:r>
              <a:rPr dirty="0" sz="1450" spc="-15">
                <a:latin typeface="Courier New"/>
                <a:cs typeface="Courier New"/>
              </a:rPr>
              <a:t>String</a:t>
            </a:r>
            <a:r>
              <a:rPr dirty="0" sz="1450" spc="-465">
                <a:latin typeface="Courier New"/>
                <a:cs typeface="Courier New"/>
              </a:rPr>
              <a:t> </a:t>
            </a:r>
            <a:r>
              <a:rPr dirty="0" sz="1450" spc="-10">
                <a:latin typeface="Times New Roman"/>
                <a:cs typeface="Times New Roman"/>
              </a:rPr>
              <a:t>with the value </a:t>
            </a:r>
            <a:r>
              <a:rPr dirty="0" sz="1450" spc="-5">
                <a:latin typeface="Times New Roman"/>
                <a:cs typeface="Times New Roman"/>
              </a:rPr>
              <a:t>of </a:t>
            </a:r>
            <a:r>
              <a:rPr dirty="0" sz="1450" spc="-10">
                <a:latin typeface="Times New Roman"/>
                <a:cs typeface="Times New Roman"/>
              </a:rPr>
              <a:t>that string.</a:t>
            </a:r>
            <a:endParaRPr sz="1450">
              <a:latin typeface="Times New Roman"/>
              <a:cs typeface="Times New Roman"/>
            </a:endParaRPr>
          </a:p>
          <a:p>
            <a:pPr marL="12700" marR="16510">
              <a:lnSpc>
                <a:spcPct val="100699"/>
              </a:lnSpc>
              <a:spcBef>
                <a:spcPts val="720"/>
              </a:spcBef>
            </a:pPr>
            <a:r>
              <a:rPr dirty="0" sz="1450" spc="-10">
                <a:latin typeface="Times New Roman"/>
                <a:cs typeface="Times New Roman"/>
              </a:rPr>
              <a:t>The </a:t>
            </a:r>
            <a:r>
              <a:rPr dirty="0" sz="1450" spc="-15">
                <a:latin typeface="Courier New"/>
                <a:cs typeface="Courier New"/>
              </a:rPr>
              <a:t>String </a:t>
            </a:r>
            <a:r>
              <a:rPr dirty="0" sz="1450" spc="-10">
                <a:latin typeface="Times New Roman"/>
                <a:cs typeface="Times New Roman"/>
              </a:rPr>
              <a:t>class is unusual in that respect. Although </a:t>
            </a:r>
            <a:r>
              <a:rPr dirty="0" sz="1450" spc="-30">
                <a:latin typeface="Times New Roman"/>
                <a:cs typeface="Times New Roman"/>
              </a:rPr>
              <a:t>it’s </a:t>
            </a:r>
            <a:r>
              <a:rPr dirty="0" sz="1450" spc="-5">
                <a:latin typeface="Times New Roman"/>
                <a:cs typeface="Times New Roman"/>
              </a:rPr>
              <a:t>a </a:t>
            </a:r>
            <a:r>
              <a:rPr dirty="0" sz="1450" spc="-10">
                <a:latin typeface="Times New Roman"/>
                <a:cs typeface="Times New Roman"/>
              </a:rPr>
              <a:t>class, it can </a:t>
            </a:r>
            <a:r>
              <a:rPr dirty="0" sz="1450" spc="-5">
                <a:latin typeface="Times New Roman"/>
                <a:cs typeface="Times New Roman"/>
              </a:rPr>
              <a:t>be </a:t>
            </a:r>
            <a:r>
              <a:rPr dirty="0" sz="1450" spc="-10">
                <a:latin typeface="Times New Roman"/>
                <a:cs typeface="Times New Roman"/>
              </a:rPr>
              <a:t>assigned </a:t>
            </a:r>
            <a:r>
              <a:rPr dirty="0" sz="1450" spc="-5">
                <a:latin typeface="Times New Roman"/>
                <a:cs typeface="Times New Roman"/>
              </a:rPr>
              <a:t>a  </a:t>
            </a:r>
            <a:r>
              <a:rPr dirty="0" sz="1450" spc="-10">
                <a:latin typeface="Times New Roman"/>
                <a:cs typeface="Times New Roman"/>
              </a:rPr>
              <a:t>value with </a:t>
            </a:r>
            <a:r>
              <a:rPr dirty="0" sz="1450" spc="-5">
                <a:latin typeface="Times New Roman"/>
                <a:cs typeface="Times New Roman"/>
              </a:rPr>
              <a:t>a </a:t>
            </a:r>
            <a:r>
              <a:rPr dirty="0" sz="1450" spc="-10">
                <a:latin typeface="Times New Roman"/>
                <a:cs typeface="Times New Roman"/>
              </a:rPr>
              <a:t>literal as if it was </a:t>
            </a:r>
            <a:r>
              <a:rPr dirty="0" sz="1450" spc="-5">
                <a:latin typeface="Times New Roman"/>
                <a:cs typeface="Times New Roman"/>
              </a:rPr>
              <a:t>a </a:t>
            </a:r>
            <a:r>
              <a:rPr dirty="0" sz="1450" spc="-10">
                <a:latin typeface="Times New Roman"/>
                <a:cs typeface="Times New Roman"/>
              </a:rPr>
              <a:t>primitive data type. This shortcut is available only for  strings and classes that represent primitive data types, such as </a:t>
            </a:r>
            <a:r>
              <a:rPr dirty="0" sz="1450" spc="-15">
                <a:latin typeface="Courier New"/>
                <a:cs typeface="Courier New"/>
              </a:rPr>
              <a:t>Integer</a:t>
            </a:r>
            <a:r>
              <a:rPr dirty="0" sz="1450" spc="-370">
                <a:latin typeface="Courier New"/>
                <a:cs typeface="Courier New"/>
              </a:rPr>
              <a:t> </a:t>
            </a:r>
            <a:r>
              <a:rPr dirty="0" sz="1450" spc="-10">
                <a:latin typeface="Times New Roman"/>
                <a:cs typeface="Times New Roman"/>
              </a:rPr>
              <a:t>and </a:t>
            </a:r>
            <a:r>
              <a:rPr dirty="0" sz="1450" spc="-10">
                <a:latin typeface="Courier New"/>
                <a:cs typeface="Courier New"/>
              </a:rPr>
              <a:t>Double</a:t>
            </a:r>
            <a:r>
              <a:rPr dirty="0" sz="1450" spc="-10">
                <a:latin typeface="Times New Roman"/>
                <a:cs typeface="Times New Roman"/>
              </a:rPr>
              <a:t>. </a:t>
            </a:r>
            <a:r>
              <a:rPr dirty="0" sz="1450" spc="-60">
                <a:latin typeface="Times New Roman"/>
                <a:cs typeface="Times New Roman"/>
              </a:rPr>
              <a:t>To  </a:t>
            </a:r>
            <a:r>
              <a:rPr dirty="0" sz="1450" spc="-10">
                <a:latin typeface="Times New Roman"/>
                <a:cs typeface="Times New Roman"/>
              </a:rPr>
              <a:t>create instances for all other classes, the </a:t>
            </a:r>
            <a:r>
              <a:rPr dirty="0" sz="1450" spc="-10">
                <a:latin typeface="Courier New"/>
                <a:cs typeface="Courier New"/>
              </a:rPr>
              <a:t>new</a:t>
            </a:r>
            <a:r>
              <a:rPr dirty="0" sz="1450" spc="-465">
                <a:latin typeface="Courier New"/>
                <a:cs typeface="Courier New"/>
              </a:rPr>
              <a:t> </a:t>
            </a:r>
            <a:r>
              <a:rPr dirty="0" sz="1450" spc="-10">
                <a:latin typeface="Times New Roman"/>
                <a:cs typeface="Times New Roman"/>
              </a:rPr>
              <a:t>operator is used.</a:t>
            </a:r>
            <a:endParaRPr sz="1450">
              <a:latin typeface="Times New Roman"/>
              <a:cs typeface="Times New Roman"/>
            </a:endParaRPr>
          </a:p>
          <a:p>
            <a:pPr>
              <a:lnSpc>
                <a:spcPct val="100000"/>
              </a:lnSpc>
              <a:spcBef>
                <a:spcPts val="5"/>
              </a:spcBef>
            </a:pPr>
            <a:endParaRPr sz="1550">
              <a:latin typeface="Times New Roman"/>
              <a:cs typeface="Times New Roman"/>
            </a:endParaRPr>
          </a:p>
          <a:p>
            <a:pPr marL="131445">
              <a:lnSpc>
                <a:spcPct val="100000"/>
              </a:lnSpc>
            </a:pPr>
            <a:r>
              <a:rPr dirty="0" sz="1450" spc="-10" b="1">
                <a:solidFill>
                  <a:srgbClr val="57595B"/>
                </a:solidFill>
                <a:latin typeface="Times New Roman"/>
                <a:cs typeface="Times New Roman"/>
              </a:rPr>
              <a:t>Note</a:t>
            </a:r>
            <a:endParaRPr sz="1450">
              <a:latin typeface="Times New Roman"/>
              <a:cs typeface="Times New Roman"/>
            </a:endParaRPr>
          </a:p>
          <a:p>
            <a:pPr marL="259079" marR="380365" indent="-635">
              <a:lnSpc>
                <a:spcPts val="1660"/>
              </a:lnSpc>
              <a:spcBef>
                <a:spcPts val="760"/>
              </a:spcBef>
            </a:pPr>
            <a:r>
              <a:rPr dirty="0" sz="1450" spc="-10">
                <a:latin typeface="Times New Roman"/>
                <a:cs typeface="Times New Roman"/>
              </a:rPr>
              <a:t>What about the literals for numbers and characters? </a:t>
            </a:r>
            <a:r>
              <a:rPr dirty="0" sz="1450" spc="-15">
                <a:latin typeface="Times New Roman"/>
                <a:cs typeface="Times New Roman"/>
              </a:rPr>
              <a:t>Don’t </a:t>
            </a:r>
            <a:r>
              <a:rPr dirty="0" sz="1450" spc="-10">
                <a:latin typeface="Times New Roman"/>
                <a:cs typeface="Times New Roman"/>
              </a:rPr>
              <a:t>they create objects too?  </a:t>
            </a:r>
            <a:r>
              <a:rPr dirty="0" sz="1450" spc="-20">
                <a:latin typeface="Times New Roman"/>
                <a:cs typeface="Times New Roman"/>
              </a:rPr>
              <a:t>Actually, </a:t>
            </a:r>
            <a:r>
              <a:rPr dirty="0" sz="1450" spc="-10">
                <a:latin typeface="Times New Roman"/>
                <a:cs typeface="Times New Roman"/>
              </a:rPr>
              <a:t>they don’t. The primitive data types for numbers and characters create  numbers and characters, </a:t>
            </a:r>
            <a:r>
              <a:rPr dirty="0" sz="1450" spc="-5">
                <a:latin typeface="Times New Roman"/>
                <a:cs typeface="Times New Roman"/>
              </a:rPr>
              <a:t>but </a:t>
            </a:r>
            <a:r>
              <a:rPr dirty="0" sz="1450" spc="-10">
                <a:latin typeface="Times New Roman"/>
                <a:cs typeface="Times New Roman"/>
              </a:rPr>
              <a:t>for </a:t>
            </a:r>
            <a:r>
              <a:rPr dirty="0" sz="1450" spc="-15">
                <a:latin typeface="Times New Roman"/>
                <a:cs typeface="Times New Roman"/>
              </a:rPr>
              <a:t>efficiency </a:t>
            </a:r>
            <a:r>
              <a:rPr dirty="0" sz="1450" spc="-10">
                <a:latin typeface="Times New Roman"/>
                <a:cs typeface="Times New Roman"/>
              </a:rPr>
              <a:t>they actually </a:t>
            </a:r>
            <a:r>
              <a:rPr dirty="0" sz="1450" spc="-15">
                <a:latin typeface="Times New Roman"/>
                <a:cs typeface="Times New Roman"/>
              </a:rPr>
              <a:t>aren’t</a:t>
            </a:r>
            <a:r>
              <a:rPr dirty="0" sz="1450" spc="55">
                <a:latin typeface="Times New Roman"/>
                <a:cs typeface="Times New Roman"/>
              </a:rPr>
              <a:t> </a:t>
            </a:r>
            <a:r>
              <a:rPr dirty="0" sz="1450" spc="-10">
                <a:latin typeface="Times New Roman"/>
                <a:cs typeface="Times New Roman"/>
              </a:rPr>
              <a:t>objects.</a:t>
            </a:r>
            <a:endParaRPr sz="1450">
              <a:latin typeface="Times New Roman"/>
              <a:cs typeface="Times New Roman"/>
            </a:endParaRPr>
          </a:p>
        </p:txBody>
      </p:sp>
      <p:sp>
        <p:nvSpPr>
          <p:cNvPr id="21" name="object 21"/>
          <p:cNvSpPr txBox="1">
            <a:spLocks noGrp="1"/>
          </p:cNvSpPr>
          <p:nvPr>
            <p:ph type="sldNum" idx="7" sz="quarter"/>
          </p:nvPr>
        </p:nvSpPr>
        <p:spPr>
          <a:prstGeom prst="rect"/>
        </p:spPr>
        <p:txBody>
          <a:bodyPr wrap="square" lIns="0" tIns="3175" rIns="0" bIns="0" rtlCol="0" vert="horz">
            <a:spAutoFit/>
          </a:bodyPr>
          <a:lstStyle/>
          <a:p>
            <a:pPr marL="68580">
              <a:lnSpc>
                <a:spcPct val="100000"/>
              </a:lnSpc>
              <a:spcBef>
                <a:spcPts val="25"/>
              </a:spcBef>
            </a:pPr>
            <a:r>
              <a:rPr dirty="0"/>
              <a:t>Page </a:t>
            </a:r>
            <a:fld id="{81D60167-4931-47E6-BA6A-407CBD079E47}" type="slidenum">
              <a:rPr dirty="0"/>
              <a:t>2</a:t>
            </a:fld>
            <a:r>
              <a:rPr dirty="0"/>
              <a:t> of</a:t>
            </a:r>
            <a:r>
              <a:rPr dirty="0" spc="-90"/>
              <a:t> </a:t>
            </a:r>
            <a:r>
              <a:rPr dirty="0"/>
              <a:t>22</a:t>
            </a:r>
          </a:p>
        </p:txBody>
      </p:sp>
      <p:sp>
        <p:nvSpPr>
          <p:cNvPr id="19" name="object 19"/>
          <p:cNvSpPr txBox="1"/>
          <p:nvPr/>
        </p:nvSpPr>
        <p:spPr>
          <a:xfrm>
            <a:off x="444518" y="8658333"/>
            <a:ext cx="6640195" cy="1141095"/>
          </a:xfrm>
          <a:prstGeom prst="rect">
            <a:avLst/>
          </a:prstGeom>
        </p:spPr>
        <p:txBody>
          <a:bodyPr wrap="square" lIns="0" tIns="122555" rIns="0" bIns="0" rtlCol="0" vert="horz">
            <a:spAutoFit/>
          </a:bodyPr>
          <a:lstStyle/>
          <a:p>
            <a:pPr marL="12700">
              <a:lnSpc>
                <a:spcPct val="100000"/>
              </a:lnSpc>
              <a:spcBef>
                <a:spcPts val="965"/>
              </a:spcBef>
            </a:pPr>
            <a:r>
              <a:rPr dirty="0" sz="1650" spc="-5" b="1">
                <a:latin typeface="Times New Roman"/>
                <a:cs typeface="Times New Roman"/>
              </a:rPr>
              <a:t>Using </a:t>
            </a:r>
            <a:r>
              <a:rPr dirty="0" sz="1650" b="1">
                <a:latin typeface="Courier New"/>
                <a:cs typeface="Courier New"/>
              </a:rPr>
              <a:t>new</a:t>
            </a:r>
            <a:endParaRPr sz="1650">
              <a:latin typeface="Courier New"/>
              <a:cs typeface="Courier New"/>
            </a:endParaRPr>
          </a:p>
          <a:p>
            <a:pPr marL="12700" marR="5080">
              <a:lnSpc>
                <a:spcPct val="99300"/>
              </a:lnSpc>
              <a:spcBef>
                <a:spcPts val="755"/>
              </a:spcBef>
            </a:pPr>
            <a:r>
              <a:rPr dirty="0" sz="1450" spc="-60">
                <a:latin typeface="Times New Roman"/>
                <a:cs typeface="Times New Roman"/>
              </a:rPr>
              <a:t>To </a:t>
            </a:r>
            <a:r>
              <a:rPr dirty="0" sz="1450" spc="-10">
                <a:latin typeface="Times New Roman"/>
                <a:cs typeface="Times New Roman"/>
              </a:rPr>
              <a:t>create </a:t>
            </a:r>
            <a:r>
              <a:rPr dirty="0" sz="1450" spc="-5">
                <a:latin typeface="Times New Roman"/>
                <a:cs typeface="Times New Roman"/>
              </a:rPr>
              <a:t>a </a:t>
            </a:r>
            <a:r>
              <a:rPr dirty="0" sz="1450" spc="-10">
                <a:latin typeface="Times New Roman"/>
                <a:cs typeface="Times New Roman"/>
              </a:rPr>
              <a:t>new object, you use the </a:t>
            </a:r>
            <a:r>
              <a:rPr dirty="0" sz="1450" spc="-10">
                <a:latin typeface="Courier New"/>
                <a:cs typeface="Courier New"/>
              </a:rPr>
              <a:t>new</a:t>
            </a:r>
            <a:r>
              <a:rPr dirty="0" sz="1450" spc="-300">
                <a:latin typeface="Courier New"/>
                <a:cs typeface="Courier New"/>
              </a:rPr>
              <a:t> </a:t>
            </a:r>
            <a:r>
              <a:rPr dirty="0" sz="1450" spc="-10">
                <a:latin typeface="Times New Roman"/>
                <a:cs typeface="Times New Roman"/>
              </a:rPr>
              <a:t>operator with the name </a:t>
            </a:r>
            <a:r>
              <a:rPr dirty="0" sz="1450" spc="-5">
                <a:latin typeface="Times New Roman"/>
                <a:cs typeface="Times New Roman"/>
              </a:rPr>
              <a:t>of </a:t>
            </a:r>
            <a:r>
              <a:rPr dirty="0" sz="1450" spc="-10">
                <a:latin typeface="Times New Roman"/>
                <a:cs typeface="Times New Roman"/>
              </a:rPr>
              <a:t>the class that should </a:t>
            </a:r>
            <a:r>
              <a:rPr dirty="0" sz="1450" spc="-5">
                <a:latin typeface="Times New Roman"/>
                <a:cs typeface="Times New Roman"/>
              </a:rPr>
              <a:t>be  </a:t>
            </a:r>
            <a:r>
              <a:rPr dirty="0" sz="1450" spc="-10">
                <a:latin typeface="Times New Roman"/>
                <a:cs typeface="Times New Roman"/>
              </a:rPr>
              <a:t>used as </a:t>
            </a:r>
            <a:r>
              <a:rPr dirty="0" sz="1450" spc="-5">
                <a:latin typeface="Times New Roman"/>
                <a:cs typeface="Times New Roman"/>
              </a:rPr>
              <a:t>a </a:t>
            </a:r>
            <a:r>
              <a:rPr dirty="0" sz="1450" spc="-10">
                <a:latin typeface="Times New Roman"/>
                <a:cs typeface="Times New Roman"/>
              </a:rPr>
              <a:t>template. The name </a:t>
            </a:r>
            <a:r>
              <a:rPr dirty="0" sz="1450" spc="-5">
                <a:latin typeface="Times New Roman"/>
                <a:cs typeface="Times New Roman"/>
              </a:rPr>
              <a:t>of </a:t>
            </a:r>
            <a:r>
              <a:rPr dirty="0" sz="1450" spc="-10">
                <a:latin typeface="Times New Roman"/>
                <a:cs typeface="Times New Roman"/>
              </a:rPr>
              <a:t>the class is followed by parentheses, as in these three  examples:</a:t>
            </a:r>
            <a:endParaRPr sz="1450">
              <a:latin typeface="Times New Roman"/>
              <a:cs typeface="Times New Roman"/>
            </a:endParaRPr>
          </a:p>
        </p:txBody>
      </p:sp>
      <p:sp>
        <p:nvSpPr>
          <p:cNvPr id="20" name="object 20"/>
          <p:cNvSpPr txBox="1"/>
          <p:nvPr/>
        </p:nvSpPr>
        <p:spPr>
          <a:xfrm>
            <a:off x="5657786" y="0"/>
            <a:ext cx="1882139" cy="177800"/>
          </a:xfrm>
          <a:prstGeom prst="rect">
            <a:avLst/>
          </a:prstGeom>
        </p:spPr>
        <p:txBody>
          <a:bodyPr wrap="square" lIns="0" tIns="12700" rIns="0" bIns="0" rtlCol="0" vert="horz">
            <a:spAutoFit/>
          </a:bodyPr>
          <a:lstStyle/>
          <a:p>
            <a:pPr marL="12700">
              <a:lnSpc>
                <a:spcPct val="100000"/>
              </a:lnSpc>
              <a:spcBef>
                <a:spcPts val="100"/>
              </a:spcBef>
            </a:pPr>
            <a:r>
              <a:rPr dirty="0" sz="1000">
                <a:latin typeface="Arial"/>
                <a:cs typeface="Arial"/>
              </a:rPr>
              <a:t>03: Assist. Lec. Dhafer T.</a:t>
            </a:r>
            <a:r>
              <a:rPr dirty="0" sz="1000" spc="-95">
                <a:latin typeface="Arial"/>
                <a:cs typeface="Arial"/>
              </a:rPr>
              <a:t> </a:t>
            </a:r>
            <a:r>
              <a:rPr dirty="0" sz="1000">
                <a:latin typeface="Arial"/>
                <a:cs typeface="Arial"/>
              </a:rPr>
              <a:t>Shihab</a:t>
            </a:r>
            <a:endParaRPr sz="1000">
              <a:latin typeface="Aria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ldNum" idx="7" sz="quarter"/>
          </p:nvPr>
        </p:nvSpPr>
        <p:spPr>
          <a:prstGeom prst="rect"/>
        </p:spPr>
        <p:txBody>
          <a:bodyPr wrap="square" lIns="0" tIns="3175" rIns="0" bIns="0" rtlCol="0" vert="horz">
            <a:spAutoFit/>
          </a:bodyPr>
          <a:lstStyle/>
          <a:p>
            <a:pPr marL="12700">
              <a:lnSpc>
                <a:spcPct val="100000"/>
              </a:lnSpc>
              <a:spcBef>
                <a:spcPts val="25"/>
              </a:spcBef>
            </a:pPr>
            <a:r>
              <a:rPr dirty="0"/>
              <a:t>Page </a:t>
            </a:r>
            <a:fld id="{81D60167-4931-47E6-BA6A-407CBD079E47}" type="slidenum">
              <a:rPr dirty="0"/>
              <a:t>10</a:t>
            </a:fld>
            <a:r>
              <a:rPr dirty="0"/>
              <a:t> of</a:t>
            </a:r>
            <a:r>
              <a:rPr dirty="0" spc="-90"/>
              <a:t> </a:t>
            </a:r>
            <a:r>
              <a:rPr dirty="0"/>
              <a:t>22</a:t>
            </a:r>
          </a:p>
        </p:txBody>
      </p:sp>
      <p:sp>
        <p:nvSpPr>
          <p:cNvPr id="2" name="object 2"/>
          <p:cNvSpPr txBox="1"/>
          <p:nvPr/>
        </p:nvSpPr>
        <p:spPr>
          <a:xfrm>
            <a:off x="444498" y="318313"/>
            <a:ext cx="6634480" cy="8978265"/>
          </a:xfrm>
          <a:prstGeom prst="rect">
            <a:avLst/>
          </a:prstGeom>
        </p:spPr>
        <p:txBody>
          <a:bodyPr wrap="square" lIns="0" tIns="112395" rIns="0" bIns="0" rtlCol="0" vert="horz">
            <a:spAutoFit/>
          </a:bodyPr>
          <a:lstStyle/>
          <a:p>
            <a:pPr marL="12700">
              <a:lnSpc>
                <a:spcPct val="100000"/>
              </a:lnSpc>
              <a:spcBef>
                <a:spcPts val="885"/>
              </a:spcBef>
            </a:pPr>
            <a:r>
              <a:rPr dirty="0" sz="1650" spc="-5" b="1">
                <a:latin typeface="Times New Roman"/>
                <a:cs typeface="Times New Roman"/>
              </a:rPr>
              <a:t>Nesting Method</a:t>
            </a:r>
            <a:r>
              <a:rPr dirty="0" sz="1650" b="1">
                <a:latin typeface="Times New Roman"/>
                <a:cs typeface="Times New Roman"/>
              </a:rPr>
              <a:t> Calls</a:t>
            </a:r>
            <a:endParaRPr sz="1650">
              <a:latin typeface="Times New Roman"/>
              <a:cs typeface="Times New Roman"/>
            </a:endParaRPr>
          </a:p>
          <a:p>
            <a:pPr marL="12700" marR="19050">
              <a:lnSpc>
                <a:spcPct val="100699"/>
              </a:lnSpc>
              <a:spcBef>
                <a:spcPts val="655"/>
              </a:spcBef>
            </a:pPr>
            <a:r>
              <a:rPr dirty="0" sz="1450" spc="-10">
                <a:latin typeface="Times New Roman"/>
                <a:cs typeface="Times New Roman"/>
              </a:rPr>
              <a:t>A method can return </a:t>
            </a:r>
            <a:r>
              <a:rPr dirty="0" sz="1450" spc="-5">
                <a:latin typeface="Times New Roman"/>
                <a:cs typeface="Times New Roman"/>
              </a:rPr>
              <a:t>a </a:t>
            </a:r>
            <a:r>
              <a:rPr dirty="0" sz="1450" spc="-10">
                <a:latin typeface="Times New Roman"/>
                <a:cs typeface="Times New Roman"/>
              </a:rPr>
              <a:t>reference to an object, </a:t>
            </a:r>
            <a:r>
              <a:rPr dirty="0" sz="1450" spc="-5">
                <a:latin typeface="Times New Roman"/>
                <a:cs typeface="Times New Roman"/>
              </a:rPr>
              <a:t>a </a:t>
            </a:r>
            <a:r>
              <a:rPr dirty="0" sz="1450" spc="-10">
                <a:latin typeface="Times New Roman"/>
                <a:cs typeface="Times New Roman"/>
              </a:rPr>
              <a:t>primitive data type, </a:t>
            </a:r>
            <a:r>
              <a:rPr dirty="0" sz="1450" spc="-5">
                <a:latin typeface="Times New Roman"/>
                <a:cs typeface="Times New Roman"/>
              </a:rPr>
              <a:t>or </a:t>
            </a:r>
            <a:r>
              <a:rPr dirty="0" sz="1450" spc="-10">
                <a:latin typeface="Times New Roman"/>
                <a:cs typeface="Times New Roman"/>
              </a:rPr>
              <a:t>no value at all. In  the</a:t>
            </a:r>
            <a:r>
              <a:rPr dirty="0" sz="1450">
                <a:latin typeface="Times New Roman"/>
                <a:cs typeface="Times New Roman"/>
              </a:rPr>
              <a:t> </a:t>
            </a:r>
            <a:r>
              <a:rPr dirty="0" sz="1450" spc="-10">
                <a:latin typeface="Times New Roman"/>
                <a:cs typeface="Times New Roman"/>
              </a:rPr>
              <a:t>StringChecker</a:t>
            </a:r>
            <a:r>
              <a:rPr dirty="0" sz="1450" spc="5">
                <a:latin typeface="Times New Roman"/>
                <a:cs typeface="Times New Roman"/>
              </a:rPr>
              <a:t> </a:t>
            </a:r>
            <a:r>
              <a:rPr dirty="0" sz="1450" spc="-10">
                <a:latin typeface="Times New Roman"/>
                <a:cs typeface="Times New Roman"/>
              </a:rPr>
              <a:t>application,</a:t>
            </a:r>
            <a:r>
              <a:rPr dirty="0" sz="1450" spc="5">
                <a:latin typeface="Times New Roman"/>
                <a:cs typeface="Times New Roman"/>
              </a:rPr>
              <a:t> </a:t>
            </a:r>
            <a:r>
              <a:rPr dirty="0" sz="1450" spc="-10">
                <a:latin typeface="Times New Roman"/>
                <a:cs typeface="Times New Roman"/>
              </a:rPr>
              <a:t>all</a:t>
            </a:r>
            <a:r>
              <a:rPr dirty="0" sz="1450" spc="5">
                <a:latin typeface="Times New Roman"/>
                <a:cs typeface="Times New Roman"/>
              </a:rPr>
              <a:t> </a:t>
            </a:r>
            <a:r>
              <a:rPr dirty="0" sz="1450" spc="-10">
                <a:latin typeface="Times New Roman"/>
                <a:cs typeface="Times New Roman"/>
              </a:rPr>
              <a:t>the</a:t>
            </a:r>
            <a:r>
              <a:rPr dirty="0" sz="1450" spc="5">
                <a:latin typeface="Times New Roman"/>
                <a:cs typeface="Times New Roman"/>
              </a:rPr>
              <a:t> </a:t>
            </a:r>
            <a:r>
              <a:rPr dirty="0" sz="1450" spc="-10">
                <a:latin typeface="Times New Roman"/>
                <a:cs typeface="Times New Roman"/>
              </a:rPr>
              <a:t>methods</a:t>
            </a:r>
            <a:r>
              <a:rPr dirty="0" sz="1450" spc="5">
                <a:latin typeface="Times New Roman"/>
                <a:cs typeface="Times New Roman"/>
              </a:rPr>
              <a:t> </a:t>
            </a:r>
            <a:r>
              <a:rPr dirty="0" sz="1450" spc="-10">
                <a:latin typeface="Times New Roman"/>
                <a:cs typeface="Times New Roman"/>
              </a:rPr>
              <a:t>called</a:t>
            </a:r>
            <a:r>
              <a:rPr dirty="0" sz="1450" spc="5">
                <a:latin typeface="Times New Roman"/>
                <a:cs typeface="Times New Roman"/>
              </a:rPr>
              <a:t> </a:t>
            </a:r>
            <a:r>
              <a:rPr dirty="0" sz="1450" spc="-10">
                <a:latin typeface="Times New Roman"/>
                <a:cs typeface="Times New Roman"/>
              </a:rPr>
              <a:t>on</a:t>
            </a:r>
            <a:r>
              <a:rPr dirty="0" sz="1450" spc="5">
                <a:latin typeface="Times New Roman"/>
                <a:cs typeface="Times New Roman"/>
              </a:rPr>
              <a:t> </a:t>
            </a:r>
            <a:r>
              <a:rPr dirty="0" sz="1450" spc="-10">
                <a:latin typeface="Times New Roman"/>
                <a:cs typeface="Times New Roman"/>
              </a:rPr>
              <a:t>the</a:t>
            </a:r>
            <a:r>
              <a:rPr dirty="0" sz="1450">
                <a:latin typeface="Times New Roman"/>
                <a:cs typeface="Times New Roman"/>
              </a:rPr>
              <a:t> </a:t>
            </a:r>
            <a:r>
              <a:rPr dirty="0" sz="1450" spc="-15">
                <a:latin typeface="Courier New"/>
                <a:cs typeface="Courier New"/>
              </a:rPr>
              <a:t>String</a:t>
            </a:r>
            <a:r>
              <a:rPr dirty="0" sz="1450" spc="-505">
                <a:latin typeface="Courier New"/>
                <a:cs typeface="Courier New"/>
              </a:rPr>
              <a:t> </a:t>
            </a:r>
            <a:r>
              <a:rPr dirty="0" sz="1450" spc="-10">
                <a:latin typeface="Times New Roman"/>
                <a:cs typeface="Times New Roman"/>
              </a:rPr>
              <a:t>object</a:t>
            </a:r>
            <a:r>
              <a:rPr dirty="0" sz="1450" spc="5">
                <a:latin typeface="Times New Roman"/>
                <a:cs typeface="Times New Roman"/>
              </a:rPr>
              <a:t> </a:t>
            </a:r>
            <a:r>
              <a:rPr dirty="0" sz="1450" spc="-10">
                <a:latin typeface="Courier New"/>
                <a:cs typeface="Courier New"/>
              </a:rPr>
              <a:t>str</a:t>
            </a:r>
            <a:r>
              <a:rPr dirty="0" sz="1450" spc="-505">
                <a:latin typeface="Courier New"/>
                <a:cs typeface="Courier New"/>
              </a:rPr>
              <a:t> </a:t>
            </a:r>
            <a:r>
              <a:rPr dirty="0" sz="1450" spc="-10">
                <a:latin typeface="Times New Roman"/>
                <a:cs typeface="Times New Roman"/>
              </a:rPr>
              <a:t>returned  values that are displayed. The </a:t>
            </a:r>
            <a:r>
              <a:rPr dirty="0" sz="1450" spc="-15">
                <a:latin typeface="Courier New"/>
                <a:cs typeface="Courier New"/>
              </a:rPr>
              <a:t>charAt() </a:t>
            </a:r>
            <a:r>
              <a:rPr dirty="0" sz="1450" spc="-10">
                <a:latin typeface="Times New Roman"/>
                <a:cs typeface="Times New Roman"/>
              </a:rPr>
              <a:t>method returned </a:t>
            </a:r>
            <a:r>
              <a:rPr dirty="0" sz="1450" spc="-5">
                <a:latin typeface="Times New Roman"/>
                <a:cs typeface="Times New Roman"/>
              </a:rPr>
              <a:t>a </a:t>
            </a:r>
            <a:r>
              <a:rPr dirty="0" sz="1450" spc="-10">
                <a:latin typeface="Times New Roman"/>
                <a:cs typeface="Times New Roman"/>
              </a:rPr>
              <a:t>character at </a:t>
            </a:r>
            <a:r>
              <a:rPr dirty="0" sz="1450" spc="-5">
                <a:latin typeface="Times New Roman"/>
                <a:cs typeface="Times New Roman"/>
              </a:rPr>
              <a:t>a </a:t>
            </a:r>
            <a:r>
              <a:rPr dirty="0" sz="1450" spc="-10">
                <a:latin typeface="Times New Roman"/>
                <a:cs typeface="Times New Roman"/>
              </a:rPr>
              <a:t>specified  position in the</a:t>
            </a:r>
            <a:r>
              <a:rPr dirty="0" sz="1450">
                <a:latin typeface="Times New Roman"/>
                <a:cs typeface="Times New Roman"/>
              </a:rPr>
              <a:t> </a:t>
            </a:r>
            <a:r>
              <a:rPr dirty="0" sz="1450" spc="-10">
                <a:latin typeface="Times New Roman"/>
                <a:cs typeface="Times New Roman"/>
              </a:rPr>
              <a:t>string.</a:t>
            </a:r>
            <a:endParaRPr sz="1450">
              <a:latin typeface="Times New Roman"/>
              <a:cs typeface="Times New Roman"/>
            </a:endParaRPr>
          </a:p>
          <a:p>
            <a:pPr marL="12700">
              <a:lnSpc>
                <a:spcPct val="100000"/>
              </a:lnSpc>
              <a:spcBef>
                <a:spcPts val="635"/>
              </a:spcBef>
            </a:pPr>
            <a:r>
              <a:rPr dirty="0" sz="1450" spc="-10">
                <a:latin typeface="Times New Roman"/>
                <a:cs typeface="Times New Roman"/>
              </a:rPr>
              <a:t>The value returned by </a:t>
            </a:r>
            <a:r>
              <a:rPr dirty="0" sz="1450" spc="-5">
                <a:latin typeface="Times New Roman"/>
                <a:cs typeface="Times New Roman"/>
              </a:rPr>
              <a:t>a </a:t>
            </a:r>
            <a:r>
              <a:rPr dirty="0" sz="1450" spc="-10">
                <a:latin typeface="Times New Roman"/>
                <a:cs typeface="Times New Roman"/>
              </a:rPr>
              <a:t>method also can </a:t>
            </a:r>
            <a:r>
              <a:rPr dirty="0" sz="1450" spc="-5">
                <a:latin typeface="Times New Roman"/>
                <a:cs typeface="Times New Roman"/>
              </a:rPr>
              <a:t>be </a:t>
            </a:r>
            <a:r>
              <a:rPr dirty="0" sz="1450" spc="-10">
                <a:latin typeface="Times New Roman"/>
                <a:cs typeface="Times New Roman"/>
              </a:rPr>
              <a:t>stored in </a:t>
            </a:r>
            <a:r>
              <a:rPr dirty="0" sz="1450" spc="-5">
                <a:latin typeface="Times New Roman"/>
                <a:cs typeface="Times New Roman"/>
              </a:rPr>
              <a:t>a</a:t>
            </a:r>
            <a:r>
              <a:rPr dirty="0" sz="1450" spc="45">
                <a:latin typeface="Times New Roman"/>
                <a:cs typeface="Times New Roman"/>
              </a:rPr>
              <a:t> </a:t>
            </a:r>
            <a:r>
              <a:rPr dirty="0" sz="1450" spc="-10">
                <a:latin typeface="Times New Roman"/>
                <a:cs typeface="Times New Roman"/>
              </a:rPr>
              <a:t>variable:</a:t>
            </a:r>
            <a:endParaRPr sz="1450">
              <a:latin typeface="Times New Roman"/>
              <a:cs typeface="Times New Roman"/>
            </a:endParaRPr>
          </a:p>
          <a:p>
            <a:pPr>
              <a:lnSpc>
                <a:spcPct val="100000"/>
              </a:lnSpc>
              <a:spcBef>
                <a:spcPts val="5"/>
              </a:spcBef>
            </a:pPr>
            <a:endParaRPr sz="2150">
              <a:latin typeface="Times New Roman"/>
              <a:cs typeface="Times New Roman"/>
            </a:endParaRPr>
          </a:p>
          <a:p>
            <a:pPr marL="259079">
              <a:lnSpc>
                <a:spcPts val="1240"/>
              </a:lnSpc>
            </a:pPr>
            <a:r>
              <a:rPr dirty="0" sz="1050" spc="10">
                <a:latin typeface="Courier New"/>
                <a:cs typeface="Courier New"/>
              </a:rPr>
              <a:t>String label </a:t>
            </a:r>
            <a:r>
              <a:rPr dirty="0" sz="1050" spc="15">
                <a:latin typeface="Courier New"/>
                <a:cs typeface="Courier New"/>
              </a:rPr>
              <a:t>=</a:t>
            </a:r>
            <a:r>
              <a:rPr dirty="0" sz="1050" spc="20">
                <a:latin typeface="Courier New"/>
                <a:cs typeface="Courier New"/>
              </a:rPr>
              <a:t> </a:t>
            </a:r>
            <a:r>
              <a:rPr dirty="0" sz="1050" spc="10">
                <a:solidFill>
                  <a:srgbClr val="993300"/>
                </a:solidFill>
                <a:latin typeface="Courier New"/>
                <a:cs typeface="Courier New"/>
              </a:rPr>
              <a:t>“From”</a:t>
            </a:r>
            <a:r>
              <a:rPr dirty="0" sz="1050" spc="10">
                <a:latin typeface="Courier New"/>
                <a:cs typeface="Courier New"/>
              </a:rPr>
              <a:t>;</a:t>
            </a:r>
            <a:endParaRPr sz="1050">
              <a:latin typeface="Courier New"/>
              <a:cs typeface="Courier New"/>
            </a:endParaRPr>
          </a:p>
          <a:p>
            <a:pPr marL="259079">
              <a:lnSpc>
                <a:spcPts val="1240"/>
              </a:lnSpc>
            </a:pPr>
            <a:r>
              <a:rPr dirty="0" sz="1050" spc="10">
                <a:latin typeface="Courier New"/>
                <a:cs typeface="Courier New"/>
              </a:rPr>
              <a:t>String upper </a:t>
            </a:r>
            <a:r>
              <a:rPr dirty="0" sz="1050" spc="15">
                <a:latin typeface="Courier New"/>
                <a:cs typeface="Courier New"/>
              </a:rPr>
              <a:t>=</a:t>
            </a:r>
            <a:r>
              <a:rPr dirty="0" sz="1050" spc="25">
                <a:latin typeface="Courier New"/>
                <a:cs typeface="Courier New"/>
              </a:rPr>
              <a:t> </a:t>
            </a:r>
            <a:r>
              <a:rPr dirty="0" sz="1050" spc="10">
                <a:latin typeface="Courier New"/>
                <a:cs typeface="Courier New"/>
              </a:rPr>
              <a:t>label.toUpperCase();</a:t>
            </a:r>
            <a:endParaRPr sz="1050">
              <a:latin typeface="Courier New"/>
              <a:cs typeface="Courier New"/>
            </a:endParaRPr>
          </a:p>
          <a:p>
            <a:pPr marL="12700">
              <a:lnSpc>
                <a:spcPct val="100000"/>
              </a:lnSpc>
              <a:spcBef>
                <a:spcPts val="720"/>
              </a:spcBef>
            </a:pPr>
            <a:r>
              <a:rPr dirty="0" sz="1450" spc="-10">
                <a:latin typeface="Times New Roman"/>
                <a:cs typeface="Times New Roman"/>
              </a:rPr>
              <a:t>In</a:t>
            </a:r>
            <a:r>
              <a:rPr dirty="0" sz="1450" spc="-5">
                <a:latin typeface="Times New Roman"/>
                <a:cs typeface="Times New Roman"/>
              </a:rPr>
              <a:t> </a:t>
            </a:r>
            <a:r>
              <a:rPr dirty="0" sz="1450" spc="-10">
                <a:latin typeface="Times New Roman"/>
                <a:cs typeface="Times New Roman"/>
              </a:rPr>
              <a:t>this</a:t>
            </a:r>
            <a:r>
              <a:rPr dirty="0" sz="1450">
                <a:latin typeface="Times New Roman"/>
                <a:cs typeface="Times New Roman"/>
              </a:rPr>
              <a:t> </a:t>
            </a:r>
            <a:r>
              <a:rPr dirty="0" sz="1450" spc="-10">
                <a:latin typeface="Times New Roman"/>
                <a:cs typeface="Times New Roman"/>
              </a:rPr>
              <a:t>example,</a:t>
            </a:r>
            <a:r>
              <a:rPr dirty="0" sz="1450">
                <a:latin typeface="Times New Roman"/>
                <a:cs typeface="Times New Roman"/>
              </a:rPr>
              <a:t> </a:t>
            </a:r>
            <a:r>
              <a:rPr dirty="0" sz="1450" spc="-10">
                <a:latin typeface="Times New Roman"/>
                <a:cs typeface="Times New Roman"/>
              </a:rPr>
              <a:t>the</a:t>
            </a:r>
            <a:r>
              <a:rPr dirty="0" sz="1450">
                <a:latin typeface="Times New Roman"/>
                <a:cs typeface="Times New Roman"/>
              </a:rPr>
              <a:t> </a:t>
            </a:r>
            <a:r>
              <a:rPr dirty="0" sz="1450" spc="-15">
                <a:latin typeface="Courier New"/>
                <a:cs typeface="Courier New"/>
              </a:rPr>
              <a:t>String</a:t>
            </a:r>
            <a:r>
              <a:rPr dirty="0" sz="1450" spc="-509">
                <a:latin typeface="Courier New"/>
                <a:cs typeface="Courier New"/>
              </a:rPr>
              <a:t> </a:t>
            </a:r>
            <a:r>
              <a:rPr dirty="0" sz="1450" spc="-10">
                <a:latin typeface="Times New Roman"/>
                <a:cs typeface="Times New Roman"/>
              </a:rPr>
              <a:t>object</a:t>
            </a:r>
            <a:r>
              <a:rPr dirty="0" sz="1450">
                <a:latin typeface="Times New Roman"/>
                <a:cs typeface="Times New Roman"/>
              </a:rPr>
              <a:t> </a:t>
            </a:r>
            <a:r>
              <a:rPr dirty="0" sz="1450" spc="-15">
                <a:latin typeface="Courier New"/>
                <a:cs typeface="Courier New"/>
              </a:rPr>
              <a:t>upper</a:t>
            </a:r>
            <a:r>
              <a:rPr dirty="0" sz="1450" spc="-509">
                <a:latin typeface="Courier New"/>
                <a:cs typeface="Courier New"/>
              </a:rPr>
              <a:t> </a:t>
            </a:r>
            <a:r>
              <a:rPr dirty="0" sz="1450" spc="-10">
                <a:latin typeface="Times New Roman"/>
                <a:cs typeface="Times New Roman"/>
              </a:rPr>
              <a:t>contains</a:t>
            </a:r>
            <a:r>
              <a:rPr dirty="0" sz="1450">
                <a:latin typeface="Times New Roman"/>
                <a:cs typeface="Times New Roman"/>
              </a:rPr>
              <a:t> </a:t>
            </a:r>
            <a:r>
              <a:rPr dirty="0" sz="1450" spc="-10">
                <a:latin typeface="Times New Roman"/>
                <a:cs typeface="Times New Roman"/>
              </a:rPr>
              <a:t>the</a:t>
            </a:r>
            <a:r>
              <a:rPr dirty="0" sz="1450">
                <a:latin typeface="Times New Roman"/>
                <a:cs typeface="Times New Roman"/>
              </a:rPr>
              <a:t> </a:t>
            </a:r>
            <a:r>
              <a:rPr dirty="0" sz="1450" spc="-10">
                <a:latin typeface="Times New Roman"/>
                <a:cs typeface="Times New Roman"/>
              </a:rPr>
              <a:t>value</a:t>
            </a:r>
            <a:r>
              <a:rPr dirty="0" sz="1450">
                <a:latin typeface="Times New Roman"/>
                <a:cs typeface="Times New Roman"/>
              </a:rPr>
              <a:t> </a:t>
            </a:r>
            <a:r>
              <a:rPr dirty="0" sz="1450" spc="-10">
                <a:latin typeface="Times New Roman"/>
                <a:cs typeface="Times New Roman"/>
              </a:rPr>
              <a:t>returned</a:t>
            </a:r>
            <a:r>
              <a:rPr dirty="0" sz="1450">
                <a:latin typeface="Times New Roman"/>
                <a:cs typeface="Times New Roman"/>
              </a:rPr>
              <a:t> </a:t>
            </a:r>
            <a:r>
              <a:rPr dirty="0" sz="1450" spc="-10">
                <a:latin typeface="Times New Roman"/>
                <a:cs typeface="Times New Roman"/>
              </a:rPr>
              <a:t>by</a:t>
            </a:r>
            <a:r>
              <a:rPr dirty="0" sz="1450">
                <a:latin typeface="Times New Roman"/>
                <a:cs typeface="Times New Roman"/>
              </a:rPr>
              <a:t> </a:t>
            </a:r>
            <a:r>
              <a:rPr dirty="0" sz="1450" spc="-10">
                <a:latin typeface="Times New Roman"/>
                <a:cs typeface="Times New Roman"/>
              </a:rPr>
              <a:t>calling</a:t>
            </a:r>
            <a:endParaRPr sz="1450">
              <a:latin typeface="Times New Roman"/>
              <a:cs typeface="Times New Roman"/>
            </a:endParaRPr>
          </a:p>
          <a:p>
            <a:pPr marL="12700">
              <a:lnSpc>
                <a:spcPct val="100000"/>
              </a:lnSpc>
              <a:spcBef>
                <a:spcPts val="60"/>
              </a:spcBef>
            </a:pPr>
            <a:r>
              <a:rPr dirty="0" sz="1450" spc="-15">
                <a:latin typeface="Courier New"/>
                <a:cs typeface="Courier New"/>
              </a:rPr>
              <a:t>label.toUpperCase()</a:t>
            </a:r>
            <a:r>
              <a:rPr dirty="0" sz="1450" spc="-15">
                <a:latin typeface="Times New Roman"/>
                <a:cs typeface="Times New Roman"/>
              </a:rPr>
              <a:t>, </a:t>
            </a:r>
            <a:r>
              <a:rPr dirty="0" sz="1450" spc="-10">
                <a:latin typeface="Times New Roman"/>
                <a:cs typeface="Times New Roman"/>
              </a:rPr>
              <a:t>which is the text</a:t>
            </a:r>
            <a:r>
              <a:rPr dirty="0" sz="1450" spc="25">
                <a:latin typeface="Times New Roman"/>
                <a:cs typeface="Times New Roman"/>
              </a:rPr>
              <a:t> </a:t>
            </a:r>
            <a:r>
              <a:rPr dirty="0" sz="1450" spc="-15">
                <a:latin typeface="Times New Roman"/>
                <a:cs typeface="Times New Roman"/>
              </a:rPr>
              <a:t>“FROM”.</a:t>
            </a:r>
            <a:endParaRPr sz="1450">
              <a:latin typeface="Times New Roman"/>
              <a:cs typeface="Times New Roman"/>
            </a:endParaRPr>
          </a:p>
          <a:p>
            <a:pPr marL="12700" marR="569595">
              <a:lnSpc>
                <a:spcPts val="1660"/>
              </a:lnSpc>
              <a:spcBef>
                <a:spcPts val="900"/>
              </a:spcBef>
            </a:pPr>
            <a:r>
              <a:rPr dirty="0" sz="1450" spc="-10">
                <a:latin typeface="Times New Roman"/>
                <a:cs typeface="Times New Roman"/>
              </a:rPr>
              <a:t>If the method returns an object, you can call the methods </a:t>
            </a:r>
            <a:r>
              <a:rPr dirty="0" sz="1450" spc="-5">
                <a:latin typeface="Times New Roman"/>
                <a:cs typeface="Times New Roman"/>
              </a:rPr>
              <a:t>of </a:t>
            </a:r>
            <a:r>
              <a:rPr dirty="0" sz="1450" spc="-10">
                <a:latin typeface="Times New Roman"/>
                <a:cs typeface="Times New Roman"/>
              </a:rPr>
              <a:t>that object in the same  statement. This makes it possible for you to nest methods as you would</a:t>
            </a:r>
            <a:r>
              <a:rPr dirty="0" sz="1450" spc="135">
                <a:latin typeface="Times New Roman"/>
                <a:cs typeface="Times New Roman"/>
              </a:rPr>
              <a:t> </a:t>
            </a:r>
            <a:r>
              <a:rPr dirty="0" sz="1450" spc="-10">
                <a:latin typeface="Times New Roman"/>
                <a:cs typeface="Times New Roman"/>
              </a:rPr>
              <a:t>variables.</a:t>
            </a:r>
            <a:endParaRPr sz="1450">
              <a:latin typeface="Times New Roman"/>
              <a:cs typeface="Times New Roman"/>
            </a:endParaRPr>
          </a:p>
          <a:p>
            <a:pPr marL="12700">
              <a:lnSpc>
                <a:spcPct val="100000"/>
              </a:lnSpc>
              <a:spcBef>
                <a:spcPts val="590"/>
              </a:spcBef>
            </a:pPr>
            <a:r>
              <a:rPr dirty="0" sz="1450" spc="-10">
                <a:latin typeface="Times New Roman"/>
                <a:cs typeface="Times New Roman"/>
              </a:rPr>
              <a:t>Earlier </a:t>
            </a:r>
            <a:r>
              <a:rPr dirty="0" sz="1450" spc="-25">
                <a:latin typeface="Times New Roman"/>
                <a:cs typeface="Times New Roman"/>
              </a:rPr>
              <a:t>today, </a:t>
            </a:r>
            <a:r>
              <a:rPr dirty="0" sz="1450" spc="-10">
                <a:latin typeface="Times New Roman"/>
                <a:cs typeface="Times New Roman"/>
              </a:rPr>
              <a:t>you saw an example </a:t>
            </a:r>
            <a:r>
              <a:rPr dirty="0" sz="1450" spc="-5">
                <a:latin typeface="Times New Roman"/>
                <a:cs typeface="Times New Roman"/>
              </a:rPr>
              <a:t>of a </a:t>
            </a:r>
            <a:r>
              <a:rPr dirty="0" sz="1450" spc="-10">
                <a:latin typeface="Times New Roman"/>
                <a:cs typeface="Times New Roman"/>
              </a:rPr>
              <a:t>method called with no</a:t>
            </a:r>
            <a:r>
              <a:rPr dirty="0" sz="1450" spc="70">
                <a:latin typeface="Times New Roman"/>
                <a:cs typeface="Times New Roman"/>
              </a:rPr>
              <a:t> </a:t>
            </a:r>
            <a:r>
              <a:rPr dirty="0" sz="1450" spc="-15">
                <a:latin typeface="Times New Roman"/>
                <a:cs typeface="Times New Roman"/>
              </a:rPr>
              <a:t>arguments:</a:t>
            </a:r>
            <a:endParaRPr sz="1450">
              <a:latin typeface="Times New Roman"/>
              <a:cs typeface="Times New Roman"/>
            </a:endParaRPr>
          </a:p>
          <a:p>
            <a:pPr marL="259079">
              <a:lnSpc>
                <a:spcPct val="100000"/>
              </a:lnSpc>
              <a:spcBef>
                <a:spcPts val="605"/>
              </a:spcBef>
            </a:pPr>
            <a:r>
              <a:rPr dirty="0" sz="1050" spc="10">
                <a:latin typeface="Courier New"/>
                <a:cs typeface="Courier New"/>
              </a:rPr>
              <a:t>customer.cancelOrder();</a:t>
            </a:r>
            <a:endParaRPr sz="1050">
              <a:latin typeface="Courier New"/>
              <a:cs typeface="Courier New"/>
            </a:endParaRPr>
          </a:p>
          <a:p>
            <a:pPr marL="12700" marR="56515">
              <a:lnSpc>
                <a:spcPct val="103499"/>
              </a:lnSpc>
              <a:spcBef>
                <a:spcPts val="655"/>
              </a:spcBef>
            </a:pPr>
            <a:r>
              <a:rPr dirty="0" sz="1450" spc="-10">
                <a:latin typeface="Times New Roman"/>
                <a:cs typeface="Times New Roman"/>
              </a:rPr>
              <a:t>If the </a:t>
            </a:r>
            <a:r>
              <a:rPr dirty="0" sz="1450" spc="-15">
                <a:latin typeface="Courier New"/>
                <a:cs typeface="Courier New"/>
              </a:rPr>
              <a:t>cancelOrder()</a:t>
            </a:r>
            <a:r>
              <a:rPr dirty="0" sz="1450" spc="-335">
                <a:latin typeface="Courier New"/>
                <a:cs typeface="Courier New"/>
              </a:rPr>
              <a:t> </a:t>
            </a:r>
            <a:r>
              <a:rPr dirty="0" sz="1450" spc="-10">
                <a:latin typeface="Times New Roman"/>
                <a:cs typeface="Times New Roman"/>
              </a:rPr>
              <a:t>method returns an object, you can call methods </a:t>
            </a:r>
            <a:r>
              <a:rPr dirty="0" sz="1450" spc="-5">
                <a:latin typeface="Times New Roman"/>
                <a:cs typeface="Times New Roman"/>
              </a:rPr>
              <a:t>of </a:t>
            </a:r>
            <a:r>
              <a:rPr dirty="0" sz="1450" spc="-10">
                <a:latin typeface="Times New Roman"/>
                <a:cs typeface="Times New Roman"/>
              </a:rPr>
              <a:t>that object in  the same</a:t>
            </a:r>
            <a:r>
              <a:rPr dirty="0" sz="1450" spc="-5">
                <a:latin typeface="Times New Roman"/>
                <a:cs typeface="Times New Roman"/>
              </a:rPr>
              <a:t> </a:t>
            </a:r>
            <a:r>
              <a:rPr dirty="0" sz="1450" spc="-10">
                <a:latin typeface="Times New Roman"/>
                <a:cs typeface="Times New Roman"/>
              </a:rPr>
              <a:t>statement:</a:t>
            </a:r>
            <a:endParaRPr sz="1450">
              <a:latin typeface="Times New Roman"/>
              <a:cs typeface="Times New Roman"/>
            </a:endParaRPr>
          </a:p>
          <a:p>
            <a:pPr>
              <a:lnSpc>
                <a:spcPct val="100000"/>
              </a:lnSpc>
              <a:spcBef>
                <a:spcPts val="50"/>
              </a:spcBef>
            </a:pPr>
            <a:endParaRPr sz="2050">
              <a:latin typeface="Times New Roman"/>
              <a:cs typeface="Times New Roman"/>
            </a:endParaRPr>
          </a:p>
          <a:p>
            <a:pPr marL="259079">
              <a:lnSpc>
                <a:spcPct val="100000"/>
              </a:lnSpc>
            </a:pPr>
            <a:r>
              <a:rPr dirty="0" sz="1050" spc="10">
                <a:latin typeface="Courier New"/>
                <a:cs typeface="Courier New"/>
              </a:rPr>
              <a:t>customer.cancelOrder().fileComplaint();</a:t>
            </a:r>
            <a:endParaRPr sz="1050">
              <a:latin typeface="Courier New"/>
              <a:cs typeface="Courier New"/>
            </a:endParaRPr>
          </a:p>
          <a:p>
            <a:pPr marL="12700" marR="360045">
              <a:lnSpc>
                <a:spcPct val="103499"/>
              </a:lnSpc>
              <a:spcBef>
                <a:spcPts val="655"/>
              </a:spcBef>
            </a:pPr>
            <a:r>
              <a:rPr dirty="0" sz="1450" spc="-10">
                <a:latin typeface="Times New Roman"/>
                <a:cs typeface="Times New Roman"/>
              </a:rPr>
              <a:t>This statement calls the </a:t>
            </a:r>
            <a:r>
              <a:rPr dirty="0" sz="1450" spc="-15">
                <a:latin typeface="Courier New"/>
                <a:cs typeface="Courier New"/>
              </a:rPr>
              <a:t>fileComplaint()</a:t>
            </a:r>
            <a:r>
              <a:rPr dirty="0" sz="1450" spc="-370">
                <a:latin typeface="Courier New"/>
                <a:cs typeface="Courier New"/>
              </a:rPr>
              <a:t> </a:t>
            </a:r>
            <a:r>
              <a:rPr dirty="0" sz="1450" spc="-10">
                <a:latin typeface="Times New Roman"/>
                <a:cs typeface="Times New Roman"/>
              </a:rPr>
              <a:t>method, which is defined in the object  returned</a:t>
            </a:r>
            <a:r>
              <a:rPr dirty="0" sz="1450" spc="-5">
                <a:latin typeface="Times New Roman"/>
                <a:cs typeface="Times New Roman"/>
              </a:rPr>
              <a:t> </a:t>
            </a:r>
            <a:r>
              <a:rPr dirty="0" sz="1450" spc="-10">
                <a:latin typeface="Times New Roman"/>
                <a:cs typeface="Times New Roman"/>
              </a:rPr>
              <a:t>by</a:t>
            </a:r>
            <a:r>
              <a:rPr dirty="0" sz="1450" spc="-5">
                <a:latin typeface="Times New Roman"/>
                <a:cs typeface="Times New Roman"/>
              </a:rPr>
              <a:t> </a:t>
            </a:r>
            <a:r>
              <a:rPr dirty="0" sz="1450" spc="-10">
                <a:latin typeface="Times New Roman"/>
                <a:cs typeface="Times New Roman"/>
              </a:rPr>
              <a:t>the</a:t>
            </a:r>
            <a:r>
              <a:rPr dirty="0" sz="1450">
                <a:latin typeface="Times New Roman"/>
                <a:cs typeface="Times New Roman"/>
              </a:rPr>
              <a:t> </a:t>
            </a:r>
            <a:r>
              <a:rPr dirty="0" sz="1450" spc="-15">
                <a:latin typeface="Courier New"/>
                <a:cs typeface="Courier New"/>
              </a:rPr>
              <a:t>cancelOrder()</a:t>
            </a:r>
            <a:r>
              <a:rPr dirty="0" sz="1450" spc="-515">
                <a:latin typeface="Courier New"/>
                <a:cs typeface="Courier New"/>
              </a:rPr>
              <a:t> </a:t>
            </a:r>
            <a:r>
              <a:rPr dirty="0" sz="1450" spc="-10">
                <a:latin typeface="Times New Roman"/>
                <a:cs typeface="Times New Roman"/>
              </a:rPr>
              <a:t>method</a:t>
            </a:r>
            <a:r>
              <a:rPr dirty="0" sz="1450">
                <a:latin typeface="Times New Roman"/>
                <a:cs typeface="Times New Roman"/>
              </a:rPr>
              <a:t> </a:t>
            </a:r>
            <a:r>
              <a:rPr dirty="0" sz="1450" spc="-5">
                <a:latin typeface="Times New Roman"/>
                <a:cs typeface="Times New Roman"/>
              </a:rPr>
              <a:t>of </a:t>
            </a:r>
            <a:r>
              <a:rPr dirty="0" sz="1450" spc="-10">
                <a:latin typeface="Times New Roman"/>
                <a:cs typeface="Times New Roman"/>
              </a:rPr>
              <a:t>the</a:t>
            </a:r>
            <a:r>
              <a:rPr dirty="0" sz="1450">
                <a:latin typeface="Times New Roman"/>
                <a:cs typeface="Times New Roman"/>
              </a:rPr>
              <a:t> </a:t>
            </a:r>
            <a:r>
              <a:rPr dirty="0" sz="1450" spc="-15">
                <a:latin typeface="Courier New"/>
                <a:cs typeface="Courier New"/>
              </a:rPr>
              <a:t>customer</a:t>
            </a:r>
            <a:r>
              <a:rPr dirty="0" sz="1450" spc="-515">
                <a:latin typeface="Courier New"/>
                <a:cs typeface="Courier New"/>
              </a:rPr>
              <a:t> </a:t>
            </a:r>
            <a:r>
              <a:rPr dirty="0" sz="1450" spc="-10">
                <a:latin typeface="Times New Roman"/>
                <a:cs typeface="Times New Roman"/>
              </a:rPr>
              <a:t>object.</a:t>
            </a:r>
            <a:endParaRPr sz="1450">
              <a:latin typeface="Times New Roman"/>
              <a:cs typeface="Times New Roman"/>
            </a:endParaRPr>
          </a:p>
          <a:p>
            <a:pPr marL="12700" marR="40005">
              <a:lnSpc>
                <a:spcPct val="99300"/>
              </a:lnSpc>
              <a:spcBef>
                <a:spcPts val="795"/>
              </a:spcBef>
            </a:pPr>
            <a:r>
              <a:rPr dirty="0" sz="1450" spc="-60">
                <a:latin typeface="Times New Roman"/>
                <a:cs typeface="Times New Roman"/>
              </a:rPr>
              <a:t>You </a:t>
            </a:r>
            <a:r>
              <a:rPr dirty="0" sz="1450" spc="-10">
                <a:latin typeface="Times New Roman"/>
                <a:cs typeface="Times New Roman"/>
              </a:rPr>
              <a:t>can combine nested method calls and instance variable references as well. In the next  example, the </a:t>
            </a:r>
            <a:r>
              <a:rPr dirty="0" sz="1450" spc="-15">
                <a:latin typeface="Courier New"/>
                <a:cs typeface="Courier New"/>
              </a:rPr>
              <a:t>putOnLayaway() </a:t>
            </a:r>
            <a:r>
              <a:rPr dirty="0" sz="1450" spc="-10">
                <a:latin typeface="Times New Roman"/>
                <a:cs typeface="Times New Roman"/>
              </a:rPr>
              <a:t>method is defined in the object stored by the  </a:t>
            </a:r>
            <a:r>
              <a:rPr dirty="0" sz="1450" spc="-15">
                <a:latin typeface="Courier New"/>
                <a:cs typeface="Courier New"/>
              </a:rPr>
              <a:t>orderTotal</a:t>
            </a:r>
            <a:r>
              <a:rPr dirty="0" sz="1450" spc="-515">
                <a:latin typeface="Courier New"/>
                <a:cs typeface="Courier New"/>
              </a:rPr>
              <a:t> </a:t>
            </a:r>
            <a:r>
              <a:rPr dirty="0" sz="1450" spc="-10">
                <a:latin typeface="Times New Roman"/>
                <a:cs typeface="Times New Roman"/>
              </a:rPr>
              <a:t>instance</a:t>
            </a:r>
            <a:r>
              <a:rPr dirty="0" sz="1450">
                <a:latin typeface="Times New Roman"/>
                <a:cs typeface="Times New Roman"/>
              </a:rPr>
              <a:t> </a:t>
            </a:r>
            <a:r>
              <a:rPr dirty="0" sz="1450" spc="-10">
                <a:latin typeface="Times New Roman"/>
                <a:cs typeface="Times New Roman"/>
              </a:rPr>
              <a:t>variable,</a:t>
            </a:r>
            <a:r>
              <a:rPr dirty="0" sz="1450">
                <a:latin typeface="Times New Roman"/>
                <a:cs typeface="Times New Roman"/>
              </a:rPr>
              <a:t> </a:t>
            </a:r>
            <a:r>
              <a:rPr dirty="0" sz="1450" spc="-10">
                <a:latin typeface="Times New Roman"/>
                <a:cs typeface="Times New Roman"/>
              </a:rPr>
              <a:t>which</a:t>
            </a:r>
            <a:r>
              <a:rPr dirty="0" sz="1450" spc="-5">
                <a:latin typeface="Times New Roman"/>
                <a:cs typeface="Times New Roman"/>
              </a:rPr>
              <a:t> </a:t>
            </a:r>
            <a:r>
              <a:rPr dirty="0" sz="1450" spc="-10">
                <a:latin typeface="Times New Roman"/>
                <a:cs typeface="Times New Roman"/>
              </a:rPr>
              <a:t>itself</a:t>
            </a:r>
            <a:r>
              <a:rPr dirty="0" sz="1450">
                <a:latin typeface="Times New Roman"/>
                <a:cs typeface="Times New Roman"/>
              </a:rPr>
              <a:t> </a:t>
            </a:r>
            <a:r>
              <a:rPr dirty="0" sz="1450" spc="-10">
                <a:latin typeface="Times New Roman"/>
                <a:cs typeface="Times New Roman"/>
              </a:rPr>
              <a:t>is</a:t>
            </a:r>
            <a:r>
              <a:rPr dirty="0" sz="1450">
                <a:latin typeface="Times New Roman"/>
                <a:cs typeface="Times New Roman"/>
              </a:rPr>
              <a:t> </a:t>
            </a:r>
            <a:r>
              <a:rPr dirty="0" sz="1450" spc="-10">
                <a:latin typeface="Times New Roman"/>
                <a:cs typeface="Times New Roman"/>
              </a:rPr>
              <a:t>part</a:t>
            </a:r>
            <a:r>
              <a:rPr dirty="0" sz="1450" spc="-5">
                <a:latin typeface="Times New Roman"/>
                <a:cs typeface="Times New Roman"/>
              </a:rPr>
              <a:t> of</a:t>
            </a:r>
            <a:r>
              <a:rPr dirty="0" sz="1450">
                <a:latin typeface="Times New Roman"/>
                <a:cs typeface="Times New Roman"/>
              </a:rPr>
              <a:t> </a:t>
            </a:r>
            <a:r>
              <a:rPr dirty="0" sz="1450" spc="-10">
                <a:latin typeface="Times New Roman"/>
                <a:cs typeface="Times New Roman"/>
              </a:rPr>
              <a:t>the</a:t>
            </a:r>
            <a:r>
              <a:rPr dirty="0" sz="1450">
                <a:latin typeface="Times New Roman"/>
                <a:cs typeface="Times New Roman"/>
              </a:rPr>
              <a:t> </a:t>
            </a:r>
            <a:r>
              <a:rPr dirty="0" sz="1450" spc="-15">
                <a:latin typeface="Courier New"/>
                <a:cs typeface="Courier New"/>
              </a:rPr>
              <a:t>customer</a:t>
            </a:r>
            <a:r>
              <a:rPr dirty="0" sz="1450" spc="-509">
                <a:latin typeface="Courier New"/>
                <a:cs typeface="Courier New"/>
              </a:rPr>
              <a:t> </a:t>
            </a:r>
            <a:r>
              <a:rPr dirty="0" sz="1450" spc="-10">
                <a:latin typeface="Times New Roman"/>
                <a:cs typeface="Times New Roman"/>
              </a:rPr>
              <a:t>object:</a:t>
            </a:r>
            <a:endParaRPr sz="1450">
              <a:latin typeface="Times New Roman"/>
              <a:cs typeface="Times New Roman"/>
            </a:endParaRPr>
          </a:p>
          <a:p>
            <a:pPr>
              <a:lnSpc>
                <a:spcPct val="100000"/>
              </a:lnSpc>
              <a:spcBef>
                <a:spcPts val="30"/>
              </a:spcBef>
            </a:pPr>
            <a:endParaRPr sz="2250">
              <a:latin typeface="Times New Roman"/>
              <a:cs typeface="Times New Roman"/>
            </a:endParaRPr>
          </a:p>
          <a:p>
            <a:pPr marL="259079">
              <a:lnSpc>
                <a:spcPct val="100000"/>
              </a:lnSpc>
            </a:pPr>
            <a:r>
              <a:rPr dirty="0" sz="1050" spc="10">
                <a:latin typeface="Courier New"/>
                <a:cs typeface="Courier New"/>
              </a:rPr>
              <a:t>customer.</a:t>
            </a:r>
            <a:r>
              <a:rPr dirty="0" sz="1050" spc="10">
                <a:solidFill>
                  <a:srgbClr val="008000"/>
                </a:solidFill>
                <a:latin typeface="Courier New"/>
                <a:cs typeface="Courier New"/>
              </a:rPr>
              <a:t>orderTotal</a:t>
            </a:r>
            <a:r>
              <a:rPr dirty="0" sz="1050" spc="10">
                <a:latin typeface="Courier New"/>
                <a:cs typeface="Courier New"/>
              </a:rPr>
              <a:t>.putOnLayaway(itemNumber, price,</a:t>
            </a:r>
            <a:r>
              <a:rPr dirty="0" sz="1050" spc="25">
                <a:latin typeface="Courier New"/>
                <a:cs typeface="Courier New"/>
              </a:rPr>
              <a:t> </a:t>
            </a:r>
            <a:r>
              <a:rPr dirty="0" sz="1050" spc="10">
                <a:latin typeface="Courier New"/>
                <a:cs typeface="Courier New"/>
              </a:rPr>
              <a:t>quantity);</a:t>
            </a:r>
            <a:endParaRPr sz="1050">
              <a:latin typeface="Courier New"/>
              <a:cs typeface="Courier New"/>
            </a:endParaRPr>
          </a:p>
          <a:p>
            <a:pPr marL="12700" marR="203200">
              <a:lnSpc>
                <a:spcPts val="1660"/>
              </a:lnSpc>
              <a:spcBef>
                <a:spcPts val="840"/>
              </a:spcBef>
            </a:pPr>
            <a:r>
              <a:rPr dirty="0" sz="1450" spc="-10">
                <a:latin typeface="Times New Roman"/>
                <a:cs typeface="Times New Roman"/>
              </a:rPr>
              <a:t>This manner </a:t>
            </a:r>
            <a:r>
              <a:rPr dirty="0" sz="1450" spc="-5">
                <a:latin typeface="Times New Roman"/>
                <a:cs typeface="Times New Roman"/>
              </a:rPr>
              <a:t>of </a:t>
            </a:r>
            <a:r>
              <a:rPr dirty="0" sz="1450" spc="-10">
                <a:latin typeface="Times New Roman"/>
                <a:cs typeface="Times New Roman"/>
              </a:rPr>
              <a:t>nesting variables and methods is demonstrated in </a:t>
            </a:r>
            <a:r>
              <a:rPr dirty="0" sz="1450" spc="-5">
                <a:latin typeface="Times New Roman"/>
                <a:cs typeface="Times New Roman"/>
              </a:rPr>
              <a:t>a </a:t>
            </a:r>
            <a:r>
              <a:rPr dirty="0" sz="1450" spc="-10">
                <a:latin typeface="Times New Roman"/>
                <a:cs typeface="Times New Roman"/>
              </a:rPr>
              <a:t>method you’ve used  frequently in the first </a:t>
            </a:r>
            <a:r>
              <a:rPr dirty="0" sz="1400">
                <a:latin typeface="Times New Roman"/>
                <a:cs typeface="Times New Roman"/>
              </a:rPr>
              <a:t>lectures </a:t>
            </a:r>
            <a:r>
              <a:rPr dirty="0" sz="1450" spc="-5">
                <a:latin typeface="Times New Roman"/>
                <a:cs typeface="Times New Roman"/>
              </a:rPr>
              <a:t>:</a:t>
            </a:r>
            <a:r>
              <a:rPr dirty="0" sz="1450" spc="-60">
                <a:latin typeface="Times New Roman"/>
                <a:cs typeface="Times New Roman"/>
              </a:rPr>
              <a:t> </a:t>
            </a:r>
            <a:r>
              <a:rPr dirty="0" sz="1450" spc="-15">
                <a:latin typeface="Courier New"/>
                <a:cs typeface="Courier New"/>
              </a:rPr>
              <a:t>System.out.println()</a:t>
            </a:r>
            <a:r>
              <a:rPr dirty="0" sz="1450" spc="-15">
                <a:latin typeface="Times New Roman"/>
                <a:cs typeface="Times New Roman"/>
              </a:rPr>
              <a:t>.</a:t>
            </a:r>
            <a:endParaRPr sz="1450">
              <a:latin typeface="Times New Roman"/>
              <a:cs typeface="Times New Roman"/>
            </a:endParaRPr>
          </a:p>
          <a:p>
            <a:pPr marL="12700">
              <a:lnSpc>
                <a:spcPct val="100000"/>
              </a:lnSpc>
              <a:spcBef>
                <a:spcPts val="735"/>
              </a:spcBef>
            </a:pPr>
            <a:r>
              <a:rPr dirty="0" sz="1450" spc="-10">
                <a:latin typeface="Times New Roman"/>
                <a:cs typeface="Times New Roman"/>
              </a:rPr>
              <a:t>That method displays strings and other data to the </a:t>
            </a:r>
            <a:r>
              <a:rPr dirty="0" sz="1450" spc="-15">
                <a:latin typeface="Times New Roman"/>
                <a:cs typeface="Times New Roman"/>
              </a:rPr>
              <a:t>computer’s </a:t>
            </a:r>
            <a:r>
              <a:rPr dirty="0" sz="1450" spc="-10">
                <a:latin typeface="Times New Roman"/>
                <a:cs typeface="Times New Roman"/>
              </a:rPr>
              <a:t>standard output</a:t>
            </a:r>
            <a:r>
              <a:rPr dirty="0" sz="1450" spc="140">
                <a:latin typeface="Times New Roman"/>
                <a:cs typeface="Times New Roman"/>
              </a:rPr>
              <a:t> </a:t>
            </a:r>
            <a:r>
              <a:rPr dirty="0" sz="1450" spc="-10">
                <a:latin typeface="Times New Roman"/>
                <a:cs typeface="Times New Roman"/>
              </a:rPr>
              <a:t>device.</a:t>
            </a:r>
            <a:endParaRPr sz="1450">
              <a:latin typeface="Times New Roman"/>
              <a:cs typeface="Times New Roman"/>
            </a:endParaRPr>
          </a:p>
          <a:p>
            <a:pPr marL="12700" marR="5080">
              <a:lnSpc>
                <a:spcPct val="103499"/>
              </a:lnSpc>
              <a:spcBef>
                <a:spcPts val="575"/>
              </a:spcBef>
            </a:pPr>
            <a:r>
              <a:rPr dirty="0" sz="1450" spc="-10">
                <a:latin typeface="Times New Roman"/>
                <a:cs typeface="Times New Roman"/>
              </a:rPr>
              <a:t>The </a:t>
            </a:r>
            <a:r>
              <a:rPr dirty="0" sz="1450" spc="-15">
                <a:latin typeface="Courier New"/>
                <a:cs typeface="Courier New"/>
              </a:rPr>
              <a:t>System </a:t>
            </a:r>
            <a:r>
              <a:rPr dirty="0" sz="1450" spc="-10">
                <a:latin typeface="Times New Roman"/>
                <a:cs typeface="Times New Roman"/>
              </a:rPr>
              <a:t>class, part </a:t>
            </a:r>
            <a:r>
              <a:rPr dirty="0" sz="1450" spc="-5">
                <a:latin typeface="Times New Roman"/>
                <a:cs typeface="Times New Roman"/>
              </a:rPr>
              <a:t>of </a:t>
            </a:r>
            <a:r>
              <a:rPr dirty="0" sz="1450" spc="-10">
                <a:latin typeface="Times New Roman"/>
                <a:cs typeface="Times New Roman"/>
              </a:rPr>
              <a:t>the </a:t>
            </a:r>
            <a:r>
              <a:rPr dirty="0" sz="1450" spc="-15">
                <a:latin typeface="Courier New"/>
                <a:cs typeface="Courier New"/>
              </a:rPr>
              <a:t>java.lang </a:t>
            </a:r>
            <a:r>
              <a:rPr dirty="0" sz="1450" spc="-10">
                <a:latin typeface="Times New Roman"/>
                <a:cs typeface="Times New Roman"/>
              </a:rPr>
              <a:t>package, describes behavior specific to the  computer system on which Java is running. </a:t>
            </a:r>
            <a:r>
              <a:rPr dirty="0" sz="1450" spc="-15">
                <a:latin typeface="Courier New"/>
                <a:cs typeface="Courier New"/>
              </a:rPr>
              <a:t>System.out</a:t>
            </a:r>
            <a:r>
              <a:rPr dirty="0" sz="1450" spc="-345">
                <a:latin typeface="Courier New"/>
                <a:cs typeface="Courier New"/>
              </a:rPr>
              <a:t> </a:t>
            </a:r>
            <a:r>
              <a:rPr dirty="0" sz="1450" spc="-10">
                <a:latin typeface="Times New Roman"/>
                <a:cs typeface="Times New Roman"/>
              </a:rPr>
              <a:t>is </a:t>
            </a:r>
            <a:r>
              <a:rPr dirty="0" sz="1450" spc="-5">
                <a:latin typeface="Times New Roman"/>
                <a:cs typeface="Times New Roman"/>
              </a:rPr>
              <a:t>a </a:t>
            </a:r>
            <a:r>
              <a:rPr dirty="0" sz="1450" spc="-10">
                <a:latin typeface="Times New Roman"/>
                <a:cs typeface="Times New Roman"/>
              </a:rPr>
              <a:t>class variable that contains  an instance </a:t>
            </a:r>
            <a:r>
              <a:rPr dirty="0" sz="1450" spc="-5">
                <a:latin typeface="Times New Roman"/>
                <a:cs typeface="Times New Roman"/>
              </a:rPr>
              <a:t>of </a:t>
            </a:r>
            <a:r>
              <a:rPr dirty="0" sz="1450" spc="-10">
                <a:latin typeface="Times New Roman"/>
                <a:cs typeface="Times New Roman"/>
              </a:rPr>
              <a:t>the class </a:t>
            </a:r>
            <a:r>
              <a:rPr dirty="0" sz="1450" spc="-15">
                <a:latin typeface="Courier New"/>
                <a:cs typeface="Courier New"/>
              </a:rPr>
              <a:t>PrintStream </a:t>
            </a:r>
            <a:r>
              <a:rPr dirty="0" sz="1450" spc="-10">
                <a:latin typeface="Times New Roman"/>
                <a:cs typeface="Times New Roman"/>
              </a:rPr>
              <a:t>representing the </a:t>
            </a:r>
            <a:r>
              <a:rPr dirty="0" sz="1450" spc="-20">
                <a:latin typeface="Times New Roman"/>
                <a:cs typeface="Times New Roman"/>
              </a:rPr>
              <a:t>system’s </a:t>
            </a:r>
            <a:r>
              <a:rPr dirty="0" sz="1450" spc="-10">
                <a:latin typeface="Times New Roman"/>
                <a:cs typeface="Times New Roman"/>
              </a:rPr>
              <a:t>standard output, which  normally is the monitor </a:t>
            </a:r>
            <a:r>
              <a:rPr dirty="0" sz="1450" spc="-5">
                <a:latin typeface="Times New Roman"/>
                <a:cs typeface="Times New Roman"/>
              </a:rPr>
              <a:t>but </a:t>
            </a:r>
            <a:r>
              <a:rPr dirty="0" sz="1450" spc="-10">
                <a:latin typeface="Times New Roman"/>
                <a:cs typeface="Times New Roman"/>
              </a:rPr>
              <a:t>can </a:t>
            </a:r>
            <a:r>
              <a:rPr dirty="0" sz="1450" spc="-5">
                <a:latin typeface="Times New Roman"/>
                <a:cs typeface="Times New Roman"/>
              </a:rPr>
              <a:t>be a </a:t>
            </a:r>
            <a:r>
              <a:rPr dirty="0" sz="1450" spc="-10">
                <a:latin typeface="Times New Roman"/>
                <a:cs typeface="Times New Roman"/>
              </a:rPr>
              <a:t>printer </a:t>
            </a:r>
            <a:r>
              <a:rPr dirty="0" sz="1450" spc="-5">
                <a:latin typeface="Times New Roman"/>
                <a:cs typeface="Times New Roman"/>
              </a:rPr>
              <a:t>or </a:t>
            </a:r>
            <a:r>
              <a:rPr dirty="0" sz="1450" spc="-10">
                <a:latin typeface="Times New Roman"/>
                <a:cs typeface="Times New Roman"/>
              </a:rPr>
              <a:t>file. </a:t>
            </a:r>
            <a:r>
              <a:rPr dirty="0" sz="1450" spc="-15">
                <a:latin typeface="Courier New"/>
                <a:cs typeface="Courier New"/>
              </a:rPr>
              <a:t>PrintStream </a:t>
            </a:r>
            <a:r>
              <a:rPr dirty="0" sz="1450" spc="-10">
                <a:latin typeface="Times New Roman"/>
                <a:cs typeface="Times New Roman"/>
              </a:rPr>
              <a:t>objects have </a:t>
            </a:r>
            <a:r>
              <a:rPr dirty="0" sz="1450" spc="-5">
                <a:latin typeface="Times New Roman"/>
                <a:cs typeface="Times New Roman"/>
              </a:rPr>
              <a:t>a  </a:t>
            </a:r>
            <a:r>
              <a:rPr dirty="0" sz="1450" spc="-15">
                <a:latin typeface="Courier New"/>
                <a:cs typeface="Courier New"/>
              </a:rPr>
              <a:t>println() </a:t>
            </a:r>
            <a:r>
              <a:rPr dirty="0" sz="1450" spc="-10">
                <a:latin typeface="Times New Roman"/>
                <a:cs typeface="Times New Roman"/>
              </a:rPr>
              <a:t>method that sends </a:t>
            </a:r>
            <a:r>
              <a:rPr dirty="0" sz="1450" spc="-5">
                <a:latin typeface="Times New Roman"/>
                <a:cs typeface="Times New Roman"/>
              </a:rPr>
              <a:t>a </a:t>
            </a:r>
            <a:r>
              <a:rPr dirty="0" sz="1450" spc="-10">
                <a:latin typeface="Times New Roman"/>
                <a:cs typeface="Times New Roman"/>
              </a:rPr>
              <a:t>string to that output stream. The </a:t>
            </a:r>
            <a:r>
              <a:rPr dirty="0" sz="1450" spc="-15">
                <a:latin typeface="Courier New"/>
                <a:cs typeface="Courier New"/>
              </a:rPr>
              <a:t>PrintStream </a:t>
            </a:r>
            <a:r>
              <a:rPr dirty="0" sz="1450" spc="-10">
                <a:latin typeface="Times New Roman"/>
                <a:cs typeface="Times New Roman"/>
              </a:rPr>
              <a:t>class  is in the </a:t>
            </a:r>
            <a:r>
              <a:rPr dirty="0" sz="1450" spc="-15">
                <a:latin typeface="Courier New"/>
                <a:cs typeface="Courier New"/>
              </a:rPr>
              <a:t>java.io</a:t>
            </a:r>
            <a:r>
              <a:rPr dirty="0" sz="1450" spc="-505">
                <a:latin typeface="Courier New"/>
                <a:cs typeface="Courier New"/>
              </a:rPr>
              <a:t> </a:t>
            </a:r>
            <a:r>
              <a:rPr dirty="0" sz="1450" spc="-10">
                <a:latin typeface="Times New Roman"/>
                <a:cs typeface="Times New Roman"/>
              </a:rPr>
              <a:t>package.</a:t>
            </a:r>
            <a:endParaRPr sz="1450">
              <a:latin typeface="Times New Roman"/>
              <a:cs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ldNum" idx="7" sz="quarter"/>
          </p:nvPr>
        </p:nvSpPr>
        <p:spPr>
          <a:prstGeom prst="rect"/>
        </p:spPr>
        <p:txBody>
          <a:bodyPr wrap="square" lIns="0" tIns="3175" rIns="0" bIns="0" rtlCol="0" vert="horz">
            <a:spAutoFit/>
          </a:bodyPr>
          <a:lstStyle/>
          <a:p>
            <a:pPr marL="12700">
              <a:lnSpc>
                <a:spcPct val="100000"/>
              </a:lnSpc>
              <a:spcBef>
                <a:spcPts val="25"/>
              </a:spcBef>
            </a:pPr>
            <a:r>
              <a:rPr dirty="0"/>
              <a:t>Page </a:t>
            </a:r>
            <a:fld id="{81D60167-4931-47E6-BA6A-407CBD079E47}" type="slidenum">
              <a:rPr dirty="0"/>
              <a:t>10</a:t>
            </a:fld>
            <a:r>
              <a:rPr dirty="0"/>
              <a:t> of</a:t>
            </a:r>
            <a:r>
              <a:rPr dirty="0" spc="-90"/>
              <a:t> </a:t>
            </a:r>
            <a:r>
              <a:rPr dirty="0"/>
              <a:t>22</a:t>
            </a:r>
          </a:p>
        </p:txBody>
      </p:sp>
      <p:sp>
        <p:nvSpPr>
          <p:cNvPr id="2" name="object 2"/>
          <p:cNvSpPr txBox="1"/>
          <p:nvPr/>
        </p:nvSpPr>
        <p:spPr>
          <a:xfrm>
            <a:off x="444500" y="318313"/>
            <a:ext cx="6664325" cy="9618345"/>
          </a:xfrm>
          <a:prstGeom prst="rect">
            <a:avLst/>
          </a:prstGeom>
        </p:spPr>
        <p:txBody>
          <a:bodyPr wrap="square" lIns="0" tIns="112395" rIns="0" bIns="0" rtlCol="0" vert="horz">
            <a:spAutoFit/>
          </a:bodyPr>
          <a:lstStyle/>
          <a:p>
            <a:pPr marL="12700">
              <a:lnSpc>
                <a:spcPct val="100000"/>
              </a:lnSpc>
              <a:spcBef>
                <a:spcPts val="885"/>
              </a:spcBef>
            </a:pPr>
            <a:r>
              <a:rPr dirty="0" sz="1650" b="1">
                <a:latin typeface="Times New Roman"/>
                <a:cs typeface="Times New Roman"/>
              </a:rPr>
              <a:t>Class</a:t>
            </a:r>
            <a:r>
              <a:rPr dirty="0" sz="1650" spc="-5" b="1">
                <a:latin typeface="Times New Roman"/>
                <a:cs typeface="Times New Roman"/>
              </a:rPr>
              <a:t> Methods</a:t>
            </a:r>
            <a:endParaRPr sz="1650">
              <a:latin typeface="Times New Roman"/>
              <a:cs typeface="Times New Roman"/>
            </a:endParaRPr>
          </a:p>
          <a:p>
            <a:pPr marL="12700" marR="101600">
              <a:lnSpc>
                <a:spcPts val="1660"/>
              </a:lnSpc>
              <a:spcBef>
                <a:spcPts val="790"/>
              </a:spcBef>
            </a:pPr>
            <a:r>
              <a:rPr dirty="0" sz="1450" spc="-10">
                <a:latin typeface="Times New Roman"/>
                <a:cs typeface="Times New Roman"/>
              </a:rPr>
              <a:t>Class methods, also called static methods, apply to the class as </a:t>
            </a:r>
            <a:r>
              <a:rPr dirty="0" sz="1450" spc="-5">
                <a:latin typeface="Times New Roman"/>
                <a:cs typeface="Times New Roman"/>
              </a:rPr>
              <a:t>a </a:t>
            </a:r>
            <a:r>
              <a:rPr dirty="0" sz="1450" spc="-10">
                <a:latin typeface="Times New Roman"/>
                <a:cs typeface="Times New Roman"/>
              </a:rPr>
              <a:t>whole and </a:t>
            </a:r>
            <a:r>
              <a:rPr dirty="0" sz="1450" spc="-5">
                <a:latin typeface="Times New Roman"/>
                <a:cs typeface="Times New Roman"/>
              </a:rPr>
              <a:t>not </a:t>
            </a:r>
            <a:r>
              <a:rPr dirty="0" sz="1450" spc="-10">
                <a:latin typeface="Times New Roman"/>
                <a:cs typeface="Times New Roman"/>
              </a:rPr>
              <a:t>to its  instances just like class variables. Class methods commonly are used for general utility  methods that might </a:t>
            </a:r>
            <a:r>
              <a:rPr dirty="0" sz="1450" spc="-5">
                <a:latin typeface="Times New Roman"/>
                <a:cs typeface="Times New Roman"/>
              </a:rPr>
              <a:t>not </a:t>
            </a:r>
            <a:r>
              <a:rPr dirty="0" sz="1450" spc="-10">
                <a:latin typeface="Times New Roman"/>
                <a:cs typeface="Times New Roman"/>
              </a:rPr>
              <a:t>operate directly on an object </a:t>
            </a:r>
            <a:r>
              <a:rPr dirty="0" sz="1450" spc="-5">
                <a:latin typeface="Times New Roman"/>
                <a:cs typeface="Times New Roman"/>
              </a:rPr>
              <a:t>of </a:t>
            </a:r>
            <a:r>
              <a:rPr dirty="0" sz="1450" spc="-10">
                <a:latin typeface="Times New Roman"/>
                <a:cs typeface="Times New Roman"/>
              </a:rPr>
              <a:t>that class </a:t>
            </a:r>
            <a:r>
              <a:rPr dirty="0" sz="1450" spc="-5">
                <a:latin typeface="Times New Roman"/>
                <a:cs typeface="Times New Roman"/>
              </a:rPr>
              <a:t>but </a:t>
            </a:r>
            <a:r>
              <a:rPr dirty="0" sz="1450" spc="-10">
                <a:latin typeface="Times New Roman"/>
                <a:cs typeface="Times New Roman"/>
              </a:rPr>
              <a:t>do fit with that class  </a:t>
            </a:r>
            <a:r>
              <a:rPr dirty="0" sz="1450" spc="-15">
                <a:latin typeface="Times New Roman"/>
                <a:cs typeface="Times New Roman"/>
              </a:rPr>
              <a:t>conceptually.</a:t>
            </a:r>
            <a:endParaRPr sz="1450">
              <a:latin typeface="Times New Roman"/>
              <a:cs typeface="Times New Roman"/>
            </a:endParaRPr>
          </a:p>
          <a:p>
            <a:pPr marL="12700" marR="65405">
              <a:lnSpc>
                <a:spcPct val="100200"/>
              </a:lnSpc>
              <a:spcBef>
                <a:spcPts val="580"/>
              </a:spcBef>
            </a:pPr>
            <a:r>
              <a:rPr dirty="0" sz="1450" spc="-10">
                <a:latin typeface="Times New Roman"/>
                <a:cs typeface="Times New Roman"/>
              </a:rPr>
              <a:t>For example, the </a:t>
            </a:r>
            <a:r>
              <a:rPr dirty="0" sz="1450" spc="-15">
                <a:latin typeface="Courier New"/>
                <a:cs typeface="Courier New"/>
              </a:rPr>
              <a:t>String </a:t>
            </a:r>
            <a:r>
              <a:rPr dirty="0" sz="1450" spc="-10">
                <a:latin typeface="Times New Roman"/>
                <a:cs typeface="Times New Roman"/>
              </a:rPr>
              <a:t>class contains </a:t>
            </a:r>
            <a:r>
              <a:rPr dirty="0" sz="1450" spc="-5">
                <a:latin typeface="Times New Roman"/>
                <a:cs typeface="Times New Roman"/>
              </a:rPr>
              <a:t>a </a:t>
            </a:r>
            <a:r>
              <a:rPr dirty="0" sz="1450" spc="-10">
                <a:latin typeface="Times New Roman"/>
                <a:cs typeface="Times New Roman"/>
              </a:rPr>
              <a:t>class method called </a:t>
            </a:r>
            <a:r>
              <a:rPr dirty="0" sz="1450" spc="-15">
                <a:latin typeface="Courier New"/>
                <a:cs typeface="Courier New"/>
              </a:rPr>
              <a:t>valueOf()</a:t>
            </a:r>
            <a:r>
              <a:rPr dirty="0" sz="1450" spc="-15">
                <a:latin typeface="Times New Roman"/>
                <a:cs typeface="Times New Roman"/>
              </a:rPr>
              <a:t>, </a:t>
            </a:r>
            <a:r>
              <a:rPr dirty="0" sz="1450" spc="-10">
                <a:latin typeface="Times New Roman"/>
                <a:cs typeface="Times New Roman"/>
              </a:rPr>
              <a:t>which can  take </a:t>
            </a:r>
            <a:r>
              <a:rPr dirty="0" sz="1450" spc="-5">
                <a:latin typeface="Times New Roman"/>
                <a:cs typeface="Times New Roman"/>
              </a:rPr>
              <a:t>one of </a:t>
            </a:r>
            <a:r>
              <a:rPr dirty="0" sz="1450" spc="-10">
                <a:latin typeface="Times New Roman"/>
                <a:cs typeface="Times New Roman"/>
              </a:rPr>
              <a:t>many types </a:t>
            </a:r>
            <a:r>
              <a:rPr dirty="0" sz="1450" spc="-5">
                <a:latin typeface="Times New Roman"/>
                <a:cs typeface="Times New Roman"/>
              </a:rPr>
              <a:t>of </a:t>
            </a:r>
            <a:r>
              <a:rPr dirty="0" sz="1450" spc="-15">
                <a:latin typeface="Times New Roman"/>
                <a:cs typeface="Times New Roman"/>
              </a:rPr>
              <a:t>arguments </a:t>
            </a:r>
            <a:r>
              <a:rPr dirty="0" sz="1450" spc="-10">
                <a:latin typeface="Times New Roman"/>
                <a:cs typeface="Times New Roman"/>
              </a:rPr>
              <a:t>(integers, Booleans, objects, and so on). The  </a:t>
            </a:r>
            <a:r>
              <a:rPr dirty="0" sz="1450" spc="-15">
                <a:latin typeface="Courier New"/>
                <a:cs typeface="Courier New"/>
              </a:rPr>
              <a:t>valueOf() </a:t>
            </a:r>
            <a:r>
              <a:rPr dirty="0" sz="1450" spc="-10">
                <a:latin typeface="Times New Roman"/>
                <a:cs typeface="Times New Roman"/>
              </a:rPr>
              <a:t>method then returns </a:t>
            </a:r>
            <a:r>
              <a:rPr dirty="0" sz="1450" spc="-5">
                <a:latin typeface="Times New Roman"/>
                <a:cs typeface="Times New Roman"/>
              </a:rPr>
              <a:t>a </a:t>
            </a:r>
            <a:r>
              <a:rPr dirty="0" sz="1450" spc="-10">
                <a:latin typeface="Times New Roman"/>
                <a:cs typeface="Times New Roman"/>
              </a:rPr>
              <a:t>new instance </a:t>
            </a:r>
            <a:r>
              <a:rPr dirty="0" sz="1450" spc="-5">
                <a:latin typeface="Times New Roman"/>
                <a:cs typeface="Times New Roman"/>
              </a:rPr>
              <a:t>of </a:t>
            </a:r>
            <a:r>
              <a:rPr dirty="0" sz="1450" spc="-15">
                <a:latin typeface="Courier New"/>
                <a:cs typeface="Courier New"/>
              </a:rPr>
              <a:t>String </a:t>
            </a:r>
            <a:r>
              <a:rPr dirty="0" sz="1450" spc="-10">
                <a:latin typeface="Times New Roman"/>
                <a:cs typeface="Times New Roman"/>
              </a:rPr>
              <a:t>containing the </a:t>
            </a:r>
            <a:r>
              <a:rPr dirty="0" sz="1450" spc="-20">
                <a:latin typeface="Times New Roman"/>
                <a:cs typeface="Times New Roman"/>
              </a:rPr>
              <a:t>argument’s  </a:t>
            </a:r>
            <a:r>
              <a:rPr dirty="0" sz="1450" spc="-10">
                <a:latin typeface="Times New Roman"/>
                <a:cs typeface="Times New Roman"/>
              </a:rPr>
              <a:t>string value. This method </a:t>
            </a:r>
            <a:r>
              <a:rPr dirty="0" sz="1450" spc="-15">
                <a:latin typeface="Times New Roman"/>
                <a:cs typeface="Times New Roman"/>
              </a:rPr>
              <a:t>doesn’t </a:t>
            </a:r>
            <a:r>
              <a:rPr dirty="0" sz="1450" spc="-10">
                <a:latin typeface="Times New Roman"/>
                <a:cs typeface="Times New Roman"/>
              </a:rPr>
              <a:t>operate directly on an existing instance </a:t>
            </a:r>
            <a:r>
              <a:rPr dirty="0" sz="1450" spc="-5">
                <a:latin typeface="Times New Roman"/>
                <a:cs typeface="Times New Roman"/>
              </a:rPr>
              <a:t>of </a:t>
            </a:r>
            <a:r>
              <a:rPr dirty="0" sz="1450" spc="-10">
                <a:latin typeface="Courier New"/>
                <a:cs typeface="Courier New"/>
              </a:rPr>
              <a:t>String</a:t>
            </a:r>
            <a:r>
              <a:rPr dirty="0" sz="1450" spc="-10">
                <a:latin typeface="Times New Roman"/>
                <a:cs typeface="Times New Roman"/>
              </a:rPr>
              <a:t>, </a:t>
            </a:r>
            <a:r>
              <a:rPr dirty="0" sz="1450" spc="-5">
                <a:latin typeface="Times New Roman"/>
                <a:cs typeface="Times New Roman"/>
              </a:rPr>
              <a:t>but  </a:t>
            </a:r>
            <a:r>
              <a:rPr dirty="0" sz="1450" spc="-10">
                <a:latin typeface="Times New Roman"/>
                <a:cs typeface="Times New Roman"/>
              </a:rPr>
              <a:t>getting </a:t>
            </a:r>
            <a:r>
              <a:rPr dirty="0" sz="1450" spc="-5">
                <a:latin typeface="Times New Roman"/>
                <a:cs typeface="Times New Roman"/>
              </a:rPr>
              <a:t>a </a:t>
            </a:r>
            <a:r>
              <a:rPr dirty="0" sz="1450" spc="-10">
                <a:latin typeface="Times New Roman"/>
                <a:cs typeface="Times New Roman"/>
              </a:rPr>
              <a:t>string from another object </a:t>
            </a:r>
            <a:r>
              <a:rPr dirty="0" sz="1450" spc="-5">
                <a:latin typeface="Times New Roman"/>
                <a:cs typeface="Times New Roman"/>
              </a:rPr>
              <a:t>or </a:t>
            </a:r>
            <a:r>
              <a:rPr dirty="0" sz="1450" spc="-10">
                <a:latin typeface="Times New Roman"/>
                <a:cs typeface="Times New Roman"/>
              </a:rPr>
              <a:t>data type is behavior that makes sense to define in  the </a:t>
            </a:r>
            <a:r>
              <a:rPr dirty="0" sz="1450" spc="-15">
                <a:latin typeface="Courier New"/>
                <a:cs typeface="Courier New"/>
              </a:rPr>
              <a:t>String</a:t>
            </a:r>
            <a:r>
              <a:rPr dirty="0" sz="1450" spc="-515">
                <a:latin typeface="Courier New"/>
                <a:cs typeface="Courier New"/>
              </a:rPr>
              <a:t> </a:t>
            </a:r>
            <a:r>
              <a:rPr dirty="0" sz="1450" spc="-10">
                <a:latin typeface="Times New Roman"/>
                <a:cs typeface="Times New Roman"/>
              </a:rPr>
              <a:t>class.</a:t>
            </a:r>
            <a:endParaRPr sz="1450">
              <a:latin typeface="Times New Roman"/>
              <a:cs typeface="Times New Roman"/>
            </a:endParaRPr>
          </a:p>
          <a:p>
            <a:pPr marL="12700" marR="5080">
              <a:lnSpc>
                <a:spcPct val="100699"/>
              </a:lnSpc>
              <a:spcBef>
                <a:spcPts val="770"/>
              </a:spcBef>
            </a:pPr>
            <a:r>
              <a:rPr dirty="0" sz="1450" spc="-10">
                <a:latin typeface="Times New Roman"/>
                <a:cs typeface="Times New Roman"/>
              </a:rPr>
              <a:t>Class methods also can </a:t>
            </a:r>
            <a:r>
              <a:rPr dirty="0" sz="1450" spc="-5">
                <a:latin typeface="Times New Roman"/>
                <a:cs typeface="Times New Roman"/>
              </a:rPr>
              <a:t>be </a:t>
            </a:r>
            <a:r>
              <a:rPr dirty="0" sz="1450" spc="-10">
                <a:latin typeface="Times New Roman"/>
                <a:cs typeface="Times New Roman"/>
              </a:rPr>
              <a:t>useful for gathering general methods in </a:t>
            </a:r>
            <a:r>
              <a:rPr dirty="0" sz="1450" spc="-5">
                <a:latin typeface="Times New Roman"/>
                <a:cs typeface="Times New Roman"/>
              </a:rPr>
              <a:t>one </a:t>
            </a:r>
            <a:r>
              <a:rPr dirty="0" sz="1450" spc="-10">
                <a:latin typeface="Times New Roman"/>
                <a:cs typeface="Times New Roman"/>
              </a:rPr>
              <a:t>place. For example,  the</a:t>
            </a:r>
            <a:r>
              <a:rPr dirty="0" sz="1450">
                <a:latin typeface="Times New Roman"/>
                <a:cs typeface="Times New Roman"/>
              </a:rPr>
              <a:t> </a:t>
            </a:r>
            <a:r>
              <a:rPr dirty="0" sz="1450" spc="-10">
                <a:latin typeface="Courier New"/>
                <a:cs typeface="Courier New"/>
              </a:rPr>
              <a:t>Math</a:t>
            </a:r>
            <a:r>
              <a:rPr dirty="0" sz="1450" spc="-509">
                <a:latin typeface="Courier New"/>
                <a:cs typeface="Courier New"/>
              </a:rPr>
              <a:t> </a:t>
            </a:r>
            <a:r>
              <a:rPr dirty="0" sz="1450" spc="-10">
                <a:latin typeface="Times New Roman"/>
                <a:cs typeface="Times New Roman"/>
              </a:rPr>
              <a:t>class,</a:t>
            </a:r>
            <a:r>
              <a:rPr dirty="0" sz="1450">
                <a:latin typeface="Times New Roman"/>
                <a:cs typeface="Times New Roman"/>
              </a:rPr>
              <a:t> </a:t>
            </a:r>
            <a:r>
              <a:rPr dirty="0" sz="1450" spc="-10">
                <a:latin typeface="Times New Roman"/>
                <a:cs typeface="Times New Roman"/>
              </a:rPr>
              <a:t>defined</a:t>
            </a:r>
            <a:r>
              <a:rPr dirty="0" sz="1450">
                <a:latin typeface="Times New Roman"/>
                <a:cs typeface="Times New Roman"/>
              </a:rPr>
              <a:t> </a:t>
            </a:r>
            <a:r>
              <a:rPr dirty="0" sz="1450" spc="-10">
                <a:latin typeface="Times New Roman"/>
                <a:cs typeface="Times New Roman"/>
              </a:rPr>
              <a:t>in</a:t>
            </a:r>
            <a:r>
              <a:rPr dirty="0" sz="1450">
                <a:latin typeface="Times New Roman"/>
                <a:cs typeface="Times New Roman"/>
              </a:rPr>
              <a:t> </a:t>
            </a:r>
            <a:r>
              <a:rPr dirty="0" sz="1450" spc="-10">
                <a:latin typeface="Times New Roman"/>
                <a:cs typeface="Times New Roman"/>
              </a:rPr>
              <a:t>the</a:t>
            </a:r>
            <a:r>
              <a:rPr dirty="0" sz="1450" spc="5">
                <a:latin typeface="Times New Roman"/>
                <a:cs typeface="Times New Roman"/>
              </a:rPr>
              <a:t> </a:t>
            </a:r>
            <a:r>
              <a:rPr dirty="0" sz="1450" spc="-15">
                <a:latin typeface="Courier New"/>
                <a:cs typeface="Courier New"/>
              </a:rPr>
              <a:t>java.lang</a:t>
            </a:r>
            <a:r>
              <a:rPr dirty="0" sz="1450" spc="-509">
                <a:latin typeface="Courier New"/>
                <a:cs typeface="Courier New"/>
              </a:rPr>
              <a:t> </a:t>
            </a:r>
            <a:r>
              <a:rPr dirty="0" sz="1450" spc="-10">
                <a:latin typeface="Times New Roman"/>
                <a:cs typeface="Times New Roman"/>
              </a:rPr>
              <a:t>package,</a:t>
            </a:r>
            <a:r>
              <a:rPr dirty="0" sz="1450">
                <a:latin typeface="Times New Roman"/>
                <a:cs typeface="Times New Roman"/>
              </a:rPr>
              <a:t> </a:t>
            </a:r>
            <a:r>
              <a:rPr dirty="0" sz="1450" spc="-10">
                <a:latin typeface="Times New Roman"/>
                <a:cs typeface="Times New Roman"/>
              </a:rPr>
              <a:t>contains</a:t>
            </a:r>
            <a:r>
              <a:rPr dirty="0" sz="1450">
                <a:latin typeface="Times New Roman"/>
                <a:cs typeface="Times New Roman"/>
              </a:rPr>
              <a:t> </a:t>
            </a:r>
            <a:r>
              <a:rPr dirty="0" sz="1450" spc="-5">
                <a:latin typeface="Times New Roman"/>
                <a:cs typeface="Times New Roman"/>
              </a:rPr>
              <a:t>a</a:t>
            </a:r>
            <a:r>
              <a:rPr dirty="0" sz="1450">
                <a:latin typeface="Times New Roman"/>
                <a:cs typeface="Times New Roman"/>
              </a:rPr>
              <a:t> </a:t>
            </a:r>
            <a:r>
              <a:rPr dirty="0" sz="1450" spc="-15">
                <a:latin typeface="Times New Roman"/>
                <a:cs typeface="Times New Roman"/>
              </a:rPr>
              <a:t>large</a:t>
            </a:r>
            <a:r>
              <a:rPr dirty="0" sz="1450">
                <a:latin typeface="Times New Roman"/>
                <a:cs typeface="Times New Roman"/>
              </a:rPr>
              <a:t> </a:t>
            </a:r>
            <a:r>
              <a:rPr dirty="0" sz="1450" spc="-10">
                <a:latin typeface="Times New Roman"/>
                <a:cs typeface="Times New Roman"/>
              </a:rPr>
              <a:t>set</a:t>
            </a:r>
            <a:r>
              <a:rPr dirty="0" sz="1450" spc="5">
                <a:latin typeface="Times New Roman"/>
                <a:cs typeface="Times New Roman"/>
              </a:rPr>
              <a:t> </a:t>
            </a:r>
            <a:r>
              <a:rPr dirty="0" sz="1450" spc="-5">
                <a:latin typeface="Times New Roman"/>
                <a:cs typeface="Times New Roman"/>
              </a:rPr>
              <a:t>of</a:t>
            </a:r>
            <a:r>
              <a:rPr dirty="0" sz="1450">
                <a:latin typeface="Times New Roman"/>
                <a:cs typeface="Times New Roman"/>
              </a:rPr>
              <a:t> </a:t>
            </a:r>
            <a:r>
              <a:rPr dirty="0" sz="1450" spc="-10">
                <a:latin typeface="Times New Roman"/>
                <a:cs typeface="Times New Roman"/>
              </a:rPr>
              <a:t>mathematical  operations as class methods. No objects can </a:t>
            </a:r>
            <a:r>
              <a:rPr dirty="0" sz="1450" spc="-5">
                <a:latin typeface="Times New Roman"/>
                <a:cs typeface="Times New Roman"/>
              </a:rPr>
              <a:t>be </a:t>
            </a:r>
            <a:r>
              <a:rPr dirty="0" sz="1450" spc="-10">
                <a:latin typeface="Times New Roman"/>
                <a:cs typeface="Times New Roman"/>
              </a:rPr>
              <a:t>created from the </a:t>
            </a:r>
            <a:r>
              <a:rPr dirty="0" sz="1450" spc="-10">
                <a:latin typeface="Courier New"/>
                <a:cs typeface="Courier New"/>
              </a:rPr>
              <a:t>Math </a:t>
            </a:r>
            <a:r>
              <a:rPr dirty="0" sz="1450" spc="-10">
                <a:latin typeface="Times New Roman"/>
                <a:cs typeface="Times New Roman"/>
              </a:rPr>
              <a:t>class, </a:t>
            </a:r>
            <a:r>
              <a:rPr dirty="0" sz="1450" spc="-5">
                <a:latin typeface="Times New Roman"/>
                <a:cs typeface="Times New Roman"/>
              </a:rPr>
              <a:t>but </a:t>
            </a:r>
            <a:r>
              <a:rPr dirty="0" sz="1450" spc="-10">
                <a:latin typeface="Times New Roman"/>
                <a:cs typeface="Times New Roman"/>
              </a:rPr>
              <a:t>you still  can use its methods with numeric </a:t>
            </a:r>
            <a:r>
              <a:rPr dirty="0" sz="1450" spc="-5">
                <a:latin typeface="Times New Roman"/>
                <a:cs typeface="Times New Roman"/>
              </a:rPr>
              <a:t>or </a:t>
            </a:r>
            <a:r>
              <a:rPr dirty="0" sz="1450" spc="-10">
                <a:latin typeface="Times New Roman"/>
                <a:cs typeface="Times New Roman"/>
              </a:rPr>
              <a:t>Boolean</a:t>
            </a:r>
            <a:r>
              <a:rPr dirty="0" sz="1450" spc="25">
                <a:latin typeface="Times New Roman"/>
                <a:cs typeface="Times New Roman"/>
              </a:rPr>
              <a:t> </a:t>
            </a:r>
            <a:r>
              <a:rPr dirty="0" sz="1450" spc="-15">
                <a:latin typeface="Times New Roman"/>
                <a:cs typeface="Times New Roman"/>
              </a:rPr>
              <a:t>arguments.</a:t>
            </a:r>
            <a:endParaRPr sz="1450">
              <a:latin typeface="Times New Roman"/>
              <a:cs typeface="Times New Roman"/>
            </a:endParaRPr>
          </a:p>
          <a:p>
            <a:pPr marL="12700" marR="127635">
              <a:lnSpc>
                <a:spcPct val="103499"/>
              </a:lnSpc>
              <a:spcBef>
                <a:spcPts val="575"/>
              </a:spcBef>
            </a:pPr>
            <a:r>
              <a:rPr dirty="0" sz="1450" spc="-10">
                <a:latin typeface="Times New Roman"/>
                <a:cs typeface="Times New Roman"/>
              </a:rPr>
              <a:t>For example, the class method </a:t>
            </a:r>
            <a:r>
              <a:rPr dirty="0" sz="1450" spc="-15">
                <a:latin typeface="Courier New"/>
                <a:cs typeface="Courier New"/>
              </a:rPr>
              <a:t>Math.max()</a:t>
            </a:r>
            <a:r>
              <a:rPr dirty="0" sz="1450" spc="-335">
                <a:latin typeface="Courier New"/>
                <a:cs typeface="Courier New"/>
              </a:rPr>
              <a:t> </a:t>
            </a:r>
            <a:r>
              <a:rPr dirty="0" sz="1450" spc="-10">
                <a:latin typeface="Times New Roman"/>
                <a:cs typeface="Times New Roman"/>
              </a:rPr>
              <a:t>takes two </a:t>
            </a:r>
            <a:r>
              <a:rPr dirty="0" sz="1450" spc="-15">
                <a:latin typeface="Times New Roman"/>
                <a:cs typeface="Times New Roman"/>
              </a:rPr>
              <a:t>arguments </a:t>
            </a:r>
            <a:r>
              <a:rPr dirty="0" sz="1450" spc="-10">
                <a:latin typeface="Times New Roman"/>
                <a:cs typeface="Times New Roman"/>
              </a:rPr>
              <a:t>and returns the </a:t>
            </a:r>
            <a:r>
              <a:rPr dirty="0" sz="1450" spc="-15">
                <a:latin typeface="Times New Roman"/>
                <a:cs typeface="Times New Roman"/>
              </a:rPr>
              <a:t>larger  </a:t>
            </a:r>
            <a:r>
              <a:rPr dirty="0" sz="1450" spc="-5">
                <a:latin typeface="Times New Roman"/>
                <a:cs typeface="Times New Roman"/>
              </a:rPr>
              <a:t>of </a:t>
            </a:r>
            <a:r>
              <a:rPr dirty="0" sz="1450" spc="-10">
                <a:latin typeface="Times New Roman"/>
                <a:cs typeface="Times New Roman"/>
              </a:rPr>
              <a:t>the two. </a:t>
            </a:r>
            <a:r>
              <a:rPr dirty="0" sz="1450" spc="-60">
                <a:latin typeface="Times New Roman"/>
                <a:cs typeface="Times New Roman"/>
              </a:rPr>
              <a:t>You </a:t>
            </a:r>
            <a:r>
              <a:rPr dirty="0" sz="1450" spc="-15">
                <a:latin typeface="Times New Roman"/>
                <a:cs typeface="Times New Roman"/>
              </a:rPr>
              <a:t>don’t </a:t>
            </a:r>
            <a:r>
              <a:rPr dirty="0" sz="1450" spc="-10">
                <a:latin typeface="Times New Roman"/>
                <a:cs typeface="Times New Roman"/>
              </a:rPr>
              <a:t>need to create </a:t>
            </a:r>
            <a:r>
              <a:rPr dirty="0" sz="1450" spc="-5">
                <a:latin typeface="Times New Roman"/>
                <a:cs typeface="Times New Roman"/>
              </a:rPr>
              <a:t>a </a:t>
            </a:r>
            <a:r>
              <a:rPr dirty="0" sz="1450" spc="-10">
                <a:latin typeface="Times New Roman"/>
                <a:cs typeface="Times New Roman"/>
              </a:rPr>
              <a:t>new instance </a:t>
            </a:r>
            <a:r>
              <a:rPr dirty="0" sz="1450" spc="-5">
                <a:latin typeface="Times New Roman"/>
                <a:cs typeface="Times New Roman"/>
              </a:rPr>
              <a:t>of </a:t>
            </a:r>
            <a:r>
              <a:rPr dirty="0" sz="1450" spc="-10">
                <a:latin typeface="Courier New"/>
                <a:cs typeface="Courier New"/>
              </a:rPr>
              <a:t>Math</a:t>
            </a:r>
            <a:r>
              <a:rPr dirty="0" sz="1450" spc="-10">
                <a:latin typeface="Times New Roman"/>
                <a:cs typeface="Times New Roman"/>
              </a:rPr>
              <a:t>; it can </a:t>
            </a:r>
            <a:r>
              <a:rPr dirty="0" sz="1450" spc="-5">
                <a:latin typeface="Times New Roman"/>
                <a:cs typeface="Times New Roman"/>
              </a:rPr>
              <a:t>be </a:t>
            </a:r>
            <a:r>
              <a:rPr dirty="0" sz="1450" spc="-10">
                <a:latin typeface="Times New Roman"/>
                <a:cs typeface="Times New Roman"/>
              </a:rPr>
              <a:t>called anywhere  you need it, as in the</a:t>
            </a:r>
            <a:r>
              <a:rPr dirty="0" sz="1450" spc="15">
                <a:latin typeface="Times New Roman"/>
                <a:cs typeface="Times New Roman"/>
              </a:rPr>
              <a:t> </a:t>
            </a:r>
            <a:r>
              <a:rPr dirty="0" sz="1450" spc="-10">
                <a:latin typeface="Times New Roman"/>
                <a:cs typeface="Times New Roman"/>
              </a:rPr>
              <a:t>following:</a:t>
            </a:r>
            <a:endParaRPr sz="1450">
              <a:latin typeface="Times New Roman"/>
              <a:cs typeface="Times New Roman"/>
            </a:endParaRPr>
          </a:p>
          <a:p>
            <a:pPr>
              <a:lnSpc>
                <a:spcPct val="100000"/>
              </a:lnSpc>
              <a:spcBef>
                <a:spcPts val="20"/>
              </a:spcBef>
            </a:pPr>
            <a:endParaRPr sz="2200">
              <a:latin typeface="Times New Roman"/>
              <a:cs typeface="Times New Roman"/>
            </a:endParaRPr>
          </a:p>
          <a:p>
            <a:pPr marL="259079" marR="4586605">
              <a:lnSpc>
                <a:spcPts val="1220"/>
              </a:lnSpc>
            </a:pPr>
            <a:r>
              <a:rPr dirty="0" sz="1050" spc="10">
                <a:solidFill>
                  <a:srgbClr val="0000FF"/>
                </a:solidFill>
                <a:latin typeface="Courier New"/>
                <a:cs typeface="Courier New"/>
              </a:rPr>
              <a:t>int </a:t>
            </a:r>
            <a:r>
              <a:rPr dirty="0" sz="1050" spc="10">
                <a:latin typeface="Courier New"/>
                <a:cs typeface="Courier New"/>
              </a:rPr>
              <a:t>firstPrice </a:t>
            </a:r>
            <a:r>
              <a:rPr dirty="0" sz="1050" spc="15">
                <a:latin typeface="Courier New"/>
                <a:cs typeface="Courier New"/>
              </a:rPr>
              <a:t>= </a:t>
            </a:r>
            <a:r>
              <a:rPr dirty="0" sz="1050" spc="10">
                <a:latin typeface="Courier New"/>
                <a:cs typeface="Courier New"/>
              </a:rPr>
              <a:t>225;  </a:t>
            </a:r>
            <a:r>
              <a:rPr dirty="0" sz="1050" spc="10">
                <a:solidFill>
                  <a:srgbClr val="0000FF"/>
                </a:solidFill>
                <a:latin typeface="Courier New"/>
                <a:cs typeface="Courier New"/>
              </a:rPr>
              <a:t>int </a:t>
            </a:r>
            <a:r>
              <a:rPr dirty="0" sz="1050" spc="10">
                <a:latin typeface="Courier New"/>
                <a:cs typeface="Courier New"/>
              </a:rPr>
              <a:t>secondPrice </a:t>
            </a:r>
            <a:r>
              <a:rPr dirty="0" sz="1050" spc="15">
                <a:latin typeface="Courier New"/>
                <a:cs typeface="Courier New"/>
              </a:rPr>
              <a:t>=</a:t>
            </a:r>
            <a:r>
              <a:rPr dirty="0" sz="1050" spc="-10">
                <a:latin typeface="Courier New"/>
                <a:cs typeface="Courier New"/>
              </a:rPr>
              <a:t> </a:t>
            </a:r>
            <a:r>
              <a:rPr dirty="0" sz="1050" spc="10">
                <a:latin typeface="Courier New"/>
                <a:cs typeface="Courier New"/>
              </a:rPr>
              <a:t>217;</a:t>
            </a:r>
            <a:endParaRPr sz="1050">
              <a:latin typeface="Courier New"/>
              <a:cs typeface="Courier New"/>
            </a:endParaRPr>
          </a:p>
          <a:p>
            <a:pPr marL="259079">
              <a:lnSpc>
                <a:spcPts val="1195"/>
              </a:lnSpc>
            </a:pPr>
            <a:r>
              <a:rPr dirty="0" sz="1050" spc="10">
                <a:solidFill>
                  <a:srgbClr val="0000FF"/>
                </a:solidFill>
                <a:latin typeface="Courier New"/>
                <a:cs typeface="Courier New"/>
              </a:rPr>
              <a:t>int </a:t>
            </a:r>
            <a:r>
              <a:rPr dirty="0" sz="1050" spc="10">
                <a:latin typeface="Courier New"/>
                <a:cs typeface="Courier New"/>
              </a:rPr>
              <a:t>higherPrice </a:t>
            </a:r>
            <a:r>
              <a:rPr dirty="0" sz="1050" spc="15">
                <a:latin typeface="Courier New"/>
                <a:cs typeface="Courier New"/>
              </a:rPr>
              <a:t>= </a:t>
            </a:r>
            <a:r>
              <a:rPr dirty="0" sz="1050" spc="10">
                <a:latin typeface="Courier New"/>
                <a:cs typeface="Courier New"/>
              </a:rPr>
              <a:t>Math.max(firstPrice,</a:t>
            </a:r>
            <a:r>
              <a:rPr dirty="0" sz="1050" spc="30">
                <a:latin typeface="Courier New"/>
                <a:cs typeface="Courier New"/>
              </a:rPr>
              <a:t> </a:t>
            </a:r>
            <a:r>
              <a:rPr dirty="0" sz="1050" spc="10">
                <a:latin typeface="Courier New"/>
                <a:cs typeface="Courier New"/>
              </a:rPr>
              <a:t>secondPrice);</a:t>
            </a:r>
            <a:endParaRPr sz="1050">
              <a:latin typeface="Courier New"/>
              <a:cs typeface="Courier New"/>
            </a:endParaRPr>
          </a:p>
          <a:p>
            <a:pPr marL="12700" marR="151765">
              <a:lnSpc>
                <a:spcPts val="1660"/>
              </a:lnSpc>
              <a:spcBef>
                <a:spcPts val="840"/>
              </a:spcBef>
            </a:pPr>
            <a:r>
              <a:rPr dirty="0" sz="1450" spc="-10">
                <a:latin typeface="Times New Roman"/>
                <a:cs typeface="Times New Roman"/>
              </a:rPr>
              <a:t>Dot notation is used to call </a:t>
            </a:r>
            <a:r>
              <a:rPr dirty="0" sz="1450" spc="-5">
                <a:latin typeface="Times New Roman"/>
                <a:cs typeface="Times New Roman"/>
              </a:rPr>
              <a:t>a </a:t>
            </a:r>
            <a:r>
              <a:rPr dirty="0" sz="1450" spc="-10">
                <a:latin typeface="Times New Roman"/>
                <a:cs typeface="Times New Roman"/>
              </a:rPr>
              <a:t>class method. As with class variables, you can use either an  instance </a:t>
            </a:r>
            <a:r>
              <a:rPr dirty="0" sz="1450" spc="-5">
                <a:latin typeface="Times New Roman"/>
                <a:cs typeface="Times New Roman"/>
              </a:rPr>
              <a:t>of </a:t>
            </a:r>
            <a:r>
              <a:rPr dirty="0" sz="1450" spc="-10">
                <a:latin typeface="Times New Roman"/>
                <a:cs typeface="Times New Roman"/>
              </a:rPr>
              <a:t>the class </a:t>
            </a:r>
            <a:r>
              <a:rPr dirty="0" sz="1450" spc="-5">
                <a:latin typeface="Times New Roman"/>
                <a:cs typeface="Times New Roman"/>
              </a:rPr>
              <a:t>or </a:t>
            </a:r>
            <a:r>
              <a:rPr dirty="0" sz="1450" spc="-10">
                <a:latin typeface="Times New Roman"/>
                <a:cs typeface="Times New Roman"/>
              </a:rPr>
              <a:t>the class itself on the left side </a:t>
            </a:r>
            <a:r>
              <a:rPr dirty="0" sz="1450" spc="-5">
                <a:latin typeface="Times New Roman"/>
                <a:cs typeface="Times New Roman"/>
              </a:rPr>
              <a:t>of </a:t>
            </a:r>
            <a:r>
              <a:rPr dirty="0" sz="1450" spc="-10">
                <a:latin typeface="Times New Roman"/>
                <a:cs typeface="Times New Roman"/>
              </a:rPr>
              <a:t>the dot. For the same reasons  noted earlier about class variables, using the name </a:t>
            </a:r>
            <a:r>
              <a:rPr dirty="0" sz="1450" spc="-5">
                <a:latin typeface="Times New Roman"/>
                <a:cs typeface="Times New Roman"/>
              </a:rPr>
              <a:t>of </a:t>
            </a:r>
            <a:r>
              <a:rPr dirty="0" sz="1450" spc="-10">
                <a:latin typeface="Times New Roman"/>
                <a:cs typeface="Times New Roman"/>
              </a:rPr>
              <a:t>the class makes </a:t>
            </a:r>
            <a:r>
              <a:rPr dirty="0" sz="1450" spc="-5">
                <a:latin typeface="Times New Roman"/>
                <a:cs typeface="Times New Roman"/>
              </a:rPr>
              <a:t>your </a:t>
            </a:r>
            <a:r>
              <a:rPr dirty="0" sz="1450" spc="-10">
                <a:latin typeface="Times New Roman"/>
                <a:cs typeface="Times New Roman"/>
              </a:rPr>
              <a:t>code easier to  read.</a:t>
            </a:r>
            <a:endParaRPr sz="1450">
              <a:latin typeface="Times New Roman"/>
              <a:cs typeface="Times New Roman"/>
            </a:endParaRPr>
          </a:p>
          <a:p>
            <a:pPr marL="12700">
              <a:lnSpc>
                <a:spcPct val="100000"/>
              </a:lnSpc>
              <a:spcBef>
                <a:spcPts val="580"/>
              </a:spcBef>
            </a:pPr>
            <a:r>
              <a:rPr dirty="0" sz="1450" spc="-10">
                <a:latin typeface="Times New Roman"/>
                <a:cs typeface="Times New Roman"/>
              </a:rPr>
              <a:t>The last two lines in this example both produce strings equal to</a:t>
            </a:r>
            <a:r>
              <a:rPr dirty="0" sz="1450" spc="70">
                <a:latin typeface="Times New Roman"/>
                <a:cs typeface="Times New Roman"/>
              </a:rPr>
              <a:t> </a:t>
            </a:r>
            <a:r>
              <a:rPr dirty="0" sz="1450" spc="-10">
                <a:latin typeface="Times New Roman"/>
                <a:cs typeface="Times New Roman"/>
              </a:rPr>
              <a:t>“550”:</a:t>
            </a:r>
            <a:endParaRPr sz="1450">
              <a:latin typeface="Times New Roman"/>
              <a:cs typeface="Times New Roman"/>
            </a:endParaRPr>
          </a:p>
          <a:p>
            <a:pPr marL="259079">
              <a:lnSpc>
                <a:spcPts val="1240"/>
              </a:lnSpc>
              <a:spcBef>
                <a:spcPts val="605"/>
              </a:spcBef>
            </a:pPr>
            <a:r>
              <a:rPr dirty="0" sz="1050" spc="10">
                <a:latin typeface="Courier New"/>
                <a:cs typeface="Courier New"/>
              </a:rPr>
              <a:t>String </a:t>
            </a:r>
            <a:r>
              <a:rPr dirty="0" sz="1050" spc="15">
                <a:latin typeface="Courier New"/>
                <a:cs typeface="Courier New"/>
              </a:rPr>
              <a:t>s, </a:t>
            </a:r>
            <a:r>
              <a:rPr dirty="0" sz="1050" spc="10">
                <a:latin typeface="Courier New"/>
                <a:cs typeface="Courier New"/>
              </a:rPr>
              <a:t>s2;</a:t>
            </a:r>
            <a:endParaRPr sz="1050">
              <a:latin typeface="Courier New"/>
              <a:cs typeface="Courier New"/>
            </a:endParaRPr>
          </a:p>
          <a:p>
            <a:pPr marL="259079">
              <a:lnSpc>
                <a:spcPts val="1225"/>
              </a:lnSpc>
            </a:pPr>
            <a:r>
              <a:rPr dirty="0" sz="1050" spc="15">
                <a:latin typeface="Courier New"/>
                <a:cs typeface="Courier New"/>
              </a:rPr>
              <a:t>s =</a:t>
            </a:r>
            <a:r>
              <a:rPr dirty="0" sz="1050" spc="10">
                <a:latin typeface="Courier New"/>
                <a:cs typeface="Courier New"/>
              </a:rPr>
              <a:t> </a:t>
            </a:r>
            <a:r>
              <a:rPr dirty="0" sz="1050" spc="10">
                <a:solidFill>
                  <a:srgbClr val="993300"/>
                </a:solidFill>
                <a:latin typeface="Courier New"/>
                <a:cs typeface="Courier New"/>
              </a:rPr>
              <a:t>“potrzebie”</a:t>
            </a:r>
            <a:r>
              <a:rPr dirty="0" sz="1050" spc="10">
                <a:latin typeface="Courier New"/>
                <a:cs typeface="Courier New"/>
              </a:rPr>
              <a:t>;</a:t>
            </a:r>
            <a:endParaRPr sz="1050">
              <a:latin typeface="Courier New"/>
              <a:cs typeface="Courier New"/>
            </a:endParaRPr>
          </a:p>
          <a:p>
            <a:pPr marL="259079">
              <a:lnSpc>
                <a:spcPts val="1225"/>
              </a:lnSpc>
            </a:pPr>
            <a:r>
              <a:rPr dirty="0" sz="1050" spc="15">
                <a:latin typeface="Courier New"/>
                <a:cs typeface="Courier New"/>
              </a:rPr>
              <a:t>s2 =</a:t>
            </a:r>
            <a:r>
              <a:rPr dirty="0" sz="1050" spc="10">
                <a:latin typeface="Courier New"/>
                <a:cs typeface="Courier New"/>
              </a:rPr>
              <a:t> s.valueOf(550);</a:t>
            </a:r>
            <a:endParaRPr sz="1050">
              <a:latin typeface="Courier New"/>
              <a:cs typeface="Courier New"/>
            </a:endParaRPr>
          </a:p>
          <a:p>
            <a:pPr marL="259079">
              <a:lnSpc>
                <a:spcPts val="1240"/>
              </a:lnSpc>
            </a:pPr>
            <a:r>
              <a:rPr dirty="0" sz="1050" spc="15">
                <a:latin typeface="Courier New"/>
                <a:cs typeface="Courier New"/>
              </a:rPr>
              <a:t>s2 =</a:t>
            </a:r>
            <a:r>
              <a:rPr dirty="0" sz="1050" spc="10">
                <a:latin typeface="Courier New"/>
                <a:cs typeface="Courier New"/>
              </a:rPr>
              <a:t> String.valueOf(550);</a:t>
            </a:r>
            <a:endParaRPr sz="1050">
              <a:latin typeface="Courier New"/>
              <a:cs typeface="Courier New"/>
            </a:endParaRPr>
          </a:p>
          <a:p>
            <a:pPr>
              <a:lnSpc>
                <a:spcPct val="100000"/>
              </a:lnSpc>
              <a:spcBef>
                <a:spcPts val="15"/>
              </a:spcBef>
            </a:pPr>
            <a:endParaRPr sz="1250">
              <a:latin typeface="Times New Roman"/>
              <a:cs typeface="Times New Roman"/>
            </a:endParaRPr>
          </a:p>
          <a:p>
            <a:pPr marL="12700">
              <a:lnSpc>
                <a:spcPct val="100000"/>
              </a:lnSpc>
            </a:pPr>
            <a:r>
              <a:rPr dirty="0" sz="1650" spc="-5" b="1">
                <a:latin typeface="Times New Roman"/>
                <a:cs typeface="Times New Roman"/>
              </a:rPr>
              <a:t>References to</a:t>
            </a:r>
            <a:r>
              <a:rPr dirty="0" sz="1650" b="1">
                <a:latin typeface="Times New Roman"/>
                <a:cs typeface="Times New Roman"/>
              </a:rPr>
              <a:t> </a:t>
            </a:r>
            <a:r>
              <a:rPr dirty="0" sz="1650" spc="-5" b="1">
                <a:latin typeface="Times New Roman"/>
                <a:cs typeface="Times New Roman"/>
              </a:rPr>
              <a:t>Objects</a:t>
            </a:r>
            <a:endParaRPr sz="1650">
              <a:latin typeface="Times New Roman"/>
              <a:cs typeface="Times New Roman"/>
            </a:endParaRPr>
          </a:p>
          <a:p>
            <a:pPr marL="12700" marR="541020">
              <a:lnSpc>
                <a:spcPts val="1660"/>
              </a:lnSpc>
              <a:spcBef>
                <a:spcPts val="795"/>
              </a:spcBef>
            </a:pPr>
            <a:r>
              <a:rPr dirty="0" sz="1450" spc="-10">
                <a:latin typeface="Times New Roman"/>
                <a:cs typeface="Times New Roman"/>
              </a:rPr>
              <a:t>As you work with objects, </a:t>
            </a:r>
            <a:r>
              <a:rPr dirty="0" sz="1450" spc="-30">
                <a:latin typeface="Times New Roman"/>
                <a:cs typeface="Times New Roman"/>
              </a:rPr>
              <a:t>it’s </a:t>
            </a:r>
            <a:r>
              <a:rPr dirty="0" sz="1450" spc="-10">
                <a:latin typeface="Times New Roman"/>
                <a:cs typeface="Times New Roman"/>
              </a:rPr>
              <a:t>important to understand references. A </a:t>
            </a:r>
            <a:r>
              <a:rPr dirty="0" sz="1450" spc="-20" i="1">
                <a:latin typeface="Times New Roman"/>
                <a:cs typeface="Times New Roman"/>
              </a:rPr>
              <a:t>reference </a:t>
            </a:r>
            <a:r>
              <a:rPr dirty="0" sz="1450" spc="-10">
                <a:latin typeface="Times New Roman"/>
                <a:cs typeface="Times New Roman"/>
              </a:rPr>
              <a:t>is an  address that indicates where an </a:t>
            </a:r>
            <a:r>
              <a:rPr dirty="0" sz="1450" spc="-20">
                <a:latin typeface="Times New Roman"/>
                <a:cs typeface="Times New Roman"/>
              </a:rPr>
              <a:t>object’s </a:t>
            </a:r>
            <a:r>
              <a:rPr dirty="0" sz="1450" spc="-10">
                <a:latin typeface="Times New Roman"/>
                <a:cs typeface="Times New Roman"/>
              </a:rPr>
              <a:t>variables and methods are</a:t>
            </a:r>
            <a:r>
              <a:rPr dirty="0" sz="1450" spc="75">
                <a:latin typeface="Times New Roman"/>
                <a:cs typeface="Times New Roman"/>
              </a:rPr>
              <a:t> </a:t>
            </a:r>
            <a:r>
              <a:rPr dirty="0" sz="1450" spc="-10">
                <a:latin typeface="Times New Roman"/>
                <a:cs typeface="Times New Roman"/>
              </a:rPr>
              <a:t>stored.</a:t>
            </a:r>
            <a:endParaRPr sz="1450">
              <a:latin typeface="Times New Roman"/>
              <a:cs typeface="Times New Roman"/>
            </a:endParaRPr>
          </a:p>
          <a:p>
            <a:pPr marL="12700" marR="56515">
              <a:lnSpc>
                <a:spcPts val="1660"/>
              </a:lnSpc>
              <a:spcBef>
                <a:spcPts val="710"/>
              </a:spcBef>
            </a:pPr>
            <a:r>
              <a:rPr dirty="0" sz="1450" spc="-60">
                <a:latin typeface="Times New Roman"/>
                <a:cs typeface="Times New Roman"/>
              </a:rPr>
              <a:t>You </a:t>
            </a:r>
            <a:r>
              <a:rPr dirty="0" sz="1450" spc="-15">
                <a:latin typeface="Times New Roman"/>
                <a:cs typeface="Times New Roman"/>
              </a:rPr>
              <a:t>aren’t </a:t>
            </a:r>
            <a:r>
              <a:rPr dirty="0" sz="1450" spc="-10">
                <a:latin typeface="Times New Roman"/>
                <a:cs typeface="Times New Roman"/>
              </a:rPr>
              <a:t>actually using objects when you assign an object to </a:t>
            </a:r>
            <a:r>
              <a:rPr dirty="0" sz="1450" spc="-5">
                <a:latin typeface="Times New Roman"/>
                <a:cs typeface="Times New Roman"/>
              </a:rPr>
              <a:t>a </a:t>
            </a:r>
            <a:r>
              <a:rPr dirty="0" sz="1450" spc="-10">
                <a:latin typeface="Times New Roman"/>
                <a:cs typeface="Times New Roman"/>
              </a:rPr>
              <a:t>variable </a:t>
            </a:r>
            <a:r>
              <a:rPr dirty="0" sz="1450" spc="-5">
                <a:latin typeface="Times New Roman"/>
                <a:cs typeface="Times New Roman"/>
              </a:rPr>
              <a:t>or </a:t>
            </a:r>
            <a:r>
              <a:rPr dirty="0" sz="1450" spc="-10">
                <a:latin typeface="Times New Roman"/>
                <a:cs typeface="Times New Roman"/>
              </a:rPr>
              <a:t>pass an object  to </a:t>
            </a:r>
            <a:r>
              <a:rPr dirty="0" sz="1450" spc="-5">
                <a:latin typeface="Times New Roman"/>
                <a:cs typeface="Times New Roman"/>
              </a:rPr>
              <a:t>a </a:t>
            </a:r>
            <a:r>
              <a:rPr dirty="0" sz="1450" spc="-10">
                <a:latin typeface="Times New Roman"/>
                <a:cs typeface="Times New Roman"/>
              </a:rPr>
              <a:t>method as an </a:t>
            </a:r>
            <a:r>
              <a:rPr dirty="0" sz="1450" spc="-15">
                <a:latin typeface="Times New Roman"/>
                <a:cs typeface="Times New Roman"/>
              </a:rPr>
              <a:t>argument. </a:t>
            </a:r>
            <a:r>
              <a:rPr dirty="0" sz="1450" spc="-60">
                <a:latin typeface="Times New Roman"/>
                <a:cs typeface="Times New Roman"/>
              </a:rPr>
              <a:t>You </a:t>
            </a:r>
            <a:r>
              <a:rPr dirty="0" sz="1450" spc="-15">
                <a:latin typeface="Times New Roman"/>
                <a:cs typeface="Times New Roman"/>
              </a:rPr>
              <a:t>aren’t </a:t>
            </a:r>
            <a:r>
              <a:rPr dirty="0" sz="1450" spc="-10">
                <a:latin typeface="Times New Roman"/>
                <a:cs typeface="Times New Roman"/>
              </a:rPr>
              <a:t>even using copies </a:t>
            </a:r>
            <a:r>
              <a:rPr dirty="0" sz="1450" spc="-5">
                <a:latin typeface="Times New Roman"/>
                <a:cs typeface="Times New Roman"/>
              </a:rPr>
              <a:t>of </a:t>
            </a:r>
            <a:r>
              <a:rPr dirty="0" sz="1450" spc="-10">
                <a:latin typeface="Times New Roman"/>
                <a:cs typeface="Times New Roman"/>
              </a:rPr>
              <a:t>the objects. Instead, you’re  using references to those</a:t>
            </a:r>
            <a:r>
              <a:rPr dirty="0" sz="1450" spc="5">
                <a:latin typeface="Times New Roman"/>
                <a:cs typeface="Times New Roman"/>
              </a:rPr>
              <a:t> </a:t>
            </a:r>
            <a:r>
              <a:rPr dirty="0" sz="1450" spc="-10">
                <a:latin typeface="Times New Roman"/>
                <a:cs typeface="Times New Roman"/>
              </a:rPr>
              <a:t>objects.</a:t>
            </a:r>
            <a:endParaRPr sz="1450">
              <a:latin typeface="Times New Roman"/>
              <a:cs typeface="Times New Roman"/>
            </a:endParaRPr>
          </a:p>
          <a:p>
            <a:pPr marL="12700" marR="160020">
              <a:lnSpc>
                <a:spcPct val="99300"/>
              </a:lnSpc>
              <a:spcBef>
                <a:spcPts val="600"/>
              </a:spcBef>
            </a:pPr>
            <a:r>
              <a:rPr dirty="0" sz="1450" spc="-60">
                <a:latin typeface="Times New Roman"/>
                <a:cs typeface="Times New Roman"/>
              </a:rPr>
              <a:t>To </a:t>
            </a:r>
            <a:r>
              <a:rPr dirty="0" sz="1450" spc="-10">
                <a:latin typeface="Times New Roman"/>
                <a:cs typeface="Times New Roman"/>
              </a:rPr>
              <a:t>better illustrate what this means, the </a:t>
            </a:r>
            <a:r>
              <a:rPr dirty="0" sz="1450" spc="-25">
                <a:latin typeface="Times New Roman"/>
                <a:cs typeface="Times New Roman"/>
              </a:rPr>
              <a:t>RefTester </a:t>
            </a:r>
            <a:r>
              <a:rPr dirty="0" sz="1450" spc="-10">
                <a:latin typeface="Times New Roman"/>
                <a:cs typeface="Times New Roman"/>
              </a:rPr>
              <a:t>application in </a:t>
            </a:r>
            <a:r>
              <a:rPr dirty="0" u="sng" sz="1450" spc="-10">
                <a:solidFill>
                  <a:srgbClr val="0000ED"/>
                </a:solidFill>
                <a:uFill>
                  <a:solidFill>
                    <a:srgbClr val="0000ED"/>
                  </a:solidFill>
                </a:uFill>
                <a:latin typeface="Times New Roman"/>
                <a:cs typeface="Times New Roman"/>
                <a:hlinkClick r:id="rId2" action="ppaction://hlinksldjump"/>
              </a:rPr>
              <a:t>Listing </a:t>
            </a:r>
            <a:r>
              <a:rPr dirty="0" u="sng" sz="1450" spc="-5">
                <a:solidFill>
                  <a:srgbClr val="0000ED"/>
                </a:solidFill>
                <a:uFill>
                  <a:solidFill>
                    <a:srgbClr val="0000ED"/>
                  </a:solidFill>
                </a:uFill>
                <a:latin typeface="Times New Roman"/>
                <a:cs typeface="Times New Roman"/>
                <a:hlinkClick r:id="rId2" action="ppaction://hlinksldjump"/>
              </a:rPr>
              <a:t>3.4</a:t>
            </a:r>
            <a:r>
              <a:rPr dirty="0" sz="1450" spc="-5">
                <a:solidFill>
                  <a:srgbClr val="0000ED"/>
                </a:solidFill>
                <a:latin typeface="Times New Roman"/>
                <a:cs typeface="Times New Roman"/>
                <a:hlinkClick r:id="rId2" action="ppaction://hlinksldjump"/>
              </a:rPr>
              <a:t> </a:t>
            </a:r>
            <a:r>
              <a:rPr dirty="0" sz="1450" spc="-10">
                <a:latin typeface="Times New Roman"/>
                <a:cs typeface="Times New Roman"/>
              </a:rPr>
              <a:t>shows how  references work. Create an empty Java file in NetBeans for the class </a:t>
            </a:r>
            <a:r>
              <a:rPr dirty="0" sz="1450" spc="-15">
                <a:latin typeface="Courier New"/>
                <a:cs typeface="Courier New"/>
              </a:rPr>
              <a:t>RefTester</a:t>
            </a:r>
            <a:r>
              <a:rPr dirty="0" sz="1450" spc="-370">
                <a:latin typeface="Courier New"/>
                <a:cs typeface="Courier New"/>
              </a:rPr>
              <a:t> </a:t>
            </a:r>
            <a:r>
              <a:rPr dirty="0" sz="1450" spc="-10">
                <a:latin typeface="Times New Roman"/>
                <a:cs typeface="Times New Roman"/>
              </a:rPr>
              <a:t>in the  package </a:t>
            </a:r>
            <a:r>
              <a:rPr dirty="0" sz="1450" spc="-15">
                <a:latin typeface="Courier New"/>
                <a:cs typeface="Courier New"/>
              </a:rPr>
              <a:t>com.java21days</a:t>
            </a:r>
            <a:r>
              <a:rPr dirty="0" sz="1450" spc="-15">
                <a:latin typeface="Times New Roman"/>
                <a:cs typeface="Times New Roman"/>
              </a:rPr>
              <a:t>, </a:t>
            </a:r>
            <a:r>
              <a:rPr dirty="0" sz="1450" spc="-10">
                <a:latin typeface="Times New Roman"/>
                <a:cs typeface="Times New Roman"/>
              </a:rPr>
              <a:t>and enter </a:t>
            </a:r>
            <a:r>
              <a:rPr dirty="0" u="sng" sz="1450" spc="-10">
                <a:solidFill>
                  <a:srgbClr val="0000ED"/>
                </a:solidFill>
                <a:uFill>
                  <a:solidFill>
                    <a:srgbClr val="0000ED"/>
                  </a:solidFill>
                </a:uFill>
                <a:latin typeface="Times New Roman"/>
                <a:cs typeface="Times New Roman"/>
                <a:hlinkClick r:id="rId2" action="ppaction://hlinksldjump"/>
              </a:rPr>
              <a:t>Listing </a:t>
            </a:r>
            <a:r>
              <a:rPr dirty="0" u="sng" sz="1450" spc="-5">
                <a:solidFill>
                  <a:srgbClr val="0000ED"/>
                </a:solidFill>
                <a:uFill>
                  <a:solidFill>
                    <a:srgbClr val="0000ED"/>
                  </a:solidFill>
                </a:uFill>
                <a:latin typeface="Times New Roman"/>
                <a:cs typeface="Times New Roman"/>
                <a:hlinkClick r:id="rId2" action="ppaction://hlinksldjump"/>
              </a:rPr>
              <a:t>3.4</a:t>
            </a:r>
            <a:r>
              <a:rPr dirty="0" sz="1450" spc="-5">
                <a:solidFill>
                  <a:srgbClr val="0000ED"/>
                </a:solidFill>
                <a:latin typeface="Times New Roman"/>
                <a:cs typeface="Times New Roman"/>
                <a:hlinkClick r:id="rId2" action="ppaction://hlinksldjump"/>
              </a:rPr>
              <a:t> </a:t>
            </a:r>
            <a:r>
              <a:rPr dirty="0" sz="1450" spc="-10">
                <a:latin typeface="Times New Roman"/>
                <a:cs typeface="Times New Roman"/>
              </a:rPr>
              <a:t>as the </a:t>
            </a:r>
            <a:r>
              <a:rPr dirty="0" sz="1450" spc="-15">
                <a:latin typeface="Times New Roman"/>
                <a:cs typeface="Times New Roman"/>
              </a:rPr>
              <a:t>application’s </a:t>
            </a:r>
            <a:r>
              <a:rPr dirty="0" sz="1450" spc="-10">
                <a:latin typeface="Times New Roman"/>
                <a:cs typeface="Times New Roman"/>
              </a:rPr>
              <a:t>source</a:t>
            </a:r>
            <a:r>
              <a:rPr dirty="0" sz="1450" spc="100">
                <a:latin typeface="Times New Roman"/>
                <a:cs typeface="Times New Roman"/>
              </a:rPr>
              <a:t> </a:t>
            </a:r>
            <a:r>
              <a:rPr dirty="0" sz="1450" spc="-10">
                <a:latin typeface="Times New Roman"/>
                <a:cs typeface="Times New Roman"/>
              </a:rPr>
              <a:t>code.</a:t>
            </a:r>
            <a:endParaRPr sz="1450">
              <a:latin typeface="Times New Roman"/>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183" y="1028955"/>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3" name="object 3"/>
          <p:cNvSpPr/>
          <p:nvPr/>
        </p:nvSpPr>
        <p:spPr>
          <a:xfrm>
            <a:off x="457183" y="1056394"/>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4" name="object 4"/>
          <p:cNvSpPr/>
          <p:nvPr/>
        </p:nvSpPr>
        <p:spPr>
          <a:xfrm>
            <a:off x="457183" y="1024382"/>
            <a:ext cx="9525" cy="36830"/>
          </a:xfrm>
          <a:custGeom>
            <a:avLst/>
            <a:gdLst/>
            <a:ahLst/>
            <a:cxnLst/>
            <a:rect l="l" t="t" r="r" b="b"/>
            <a:pathLst>
              <a:path w="9525" h="36830">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5" name="object 5"/>
          <p:cNvSpPr/>
          <p:nvPr/>
        </p:nvSpPr>
        <p:spPr>
          <a:xfrm>
            <a:off x="457180" y="1024382"/>
            <a:ext cx="9525" cy="36830"/>
          </a:xfrm>
          <a:custGeom>
            <a:avLst/>
            <a:gdLst/>
            <a:ahLst/>
            <a:cxnLst/>
            <a:rect l="l" t="t" r="r" b="b"/>
            <a:pathLst>
              <a:path w="9525" h="36830">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6" name="object 6"/>
          <p:cNvSpPr/>
          <p:nvPr/>
        </p:nvSpPr>
        <p:spPr>
          <a:xfrm>
            <a:off x="7093643" y="1033529"/>
            <a:ext cx="9525" cy="27940"/>
          </a:xfrm>
          <a:custGeom>
            <a:avLst/>
            <a:gdLst/>
            <a:ahLst/>
            <a:cxnLst/>
            <a:rect l="l" t="t" r="r" b="b"/>
            <a:pathLst>
              <a:path w="9525" h="27940">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7" name="object 7"/>
          <p:cNvSpPr/>
          <p:nvPr/>
        </p:nvSpPr>
        <p:spPr>
          <a:xfrm>
            <a:off x="7093640" y="1033529"/>
            <a:ext cx="9525" cy="27940"/>
          </a:xfrm>
          <a:custGeom>
            <a:avLst/>
            <a:gdLst/>
            <a:ahLst/>
            <a:cxnLst/>
            <a:rect l="l" t="t" r="r" b="b"/>
            <a:pathLst>
              <a:path w="9525" h="27940">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8" name="object 8"/>
          <p:cNvSpPr/>
          <p:nvPr/>
        </p:nvSpPr>
        <p:spPr>
          <a:xfrm>
            <a:off x="457183" y="3736252"/>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9" name="object 9"/>
          <p:cNvSpPr/>
          <p:nvPr/>
        </p:nvSpPr>
        <p:spPr>
          <a:xfrm>
            <a:off x="457183" y="3763691"/>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10" name="object 10"/>
          <p:cNvSpPr/>
          <p:nvPr/>
        </p:nvSpPr>
        <p:spPr>
          <a:xfrm>
            <a:off x="457183" y="3731679"/>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11" name="object 11"/>
          <p:cNvSpPr/>
          <p:nvPr/>
        </p:nvSpPr>
        <p:spPr>
          <a:xfrm>
            <a:off x="457180" y="3731679"/>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12" name="object 12"/>
          <p:cNvSpPr/>
          <p:nvPr/>
        </p:nvSpPr>
        <p:spPr>
          <a:xfrm>
            <a:off x="7093643" y="3740825"/>
            <a:ext cx="9525" cy="27940"/>
          </a:xfrm>
          <a:custGeom>
            <a:avLst/>
            <a:gdLst/>
            <a:ahLst/>
            <a:cxnLst/>
            <a:rect l="l" t="t" r="r" b="b"/>
            <a:pathLst>
              <a:path w="9525" h="27939">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13" name="object 13"/>
          <p:cNvSpPr/>
          <p:nvPr/>
        </p:nvSpPr>
        <p:spPr>
          <a:xfrm>
            <a:off x="7093640" y="3740825"/>
            <a:ext cx="9525" cy="27940"/>
          </a:xfrm>
          <a:custGeom>
            <a:avLst/>
            <a:gdLst/>
            <a:ahLst/>
            <a:cxnLst/>
            <a:rect l="l" t="t" r="r" b="b"/>
            <a:pathLst>
              <a:path w="9525" h="27939">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14" name="object 14"/>
          <p:cNvSpPr txBox="1"/>
          <p:nvPr/>
        </p:nvSpPr>
        <p:spPr>
          <a:xfrm>
            <a:off x="444498" y="417184"/>
            <a:ext cx="3827145" cy="245110"/>
          </a:xfrm>
          <a:prstGeom prst="rect">
            <a:avLst/>
          </a:prstGeom>
        </p:spPr>
        <p:txBody>
          <a:bodyPr wrap="square" lIns="0" tIns="11430" rIns="0" bIns="0" rtlCol="0" vert="horz">
            <a:spAutoFit/>
          </a:bodyPr>
          <a:lstStyle/>
          <a:p>
            <a:pPr marL="12700">
              <a:lnSpc>
                <a:spcPct val="100000"/>
              </a:lnSpc>
              <a:spcBef>
                <a:spcPts val="90"/>
              </a:spcBef>
            </a:pPr>
            <a:r>
              <a:rPr dirty="0" sz="1450" spc="-15">
                <a:solidFill>
                  <a:srgbClr val="666666"/>
                </a:solidFill>
                <a:latin typeface="Times New Roman"/>
                <a:cs typeface="Times New Roman"/>
              </a:rPr>
              <a:t>LISTING </a:t>
            </a:r>
            <a:r>
              <a:rPr dirty="0" sz="1450" spc="-5">
                <a:solidFill>
                  <a:srgbClr val="666666"/>
                </a:solidFill>
                <a:latin typeface="Times New Roman"/>
                <a:cs typeface="Times New Roman"/>
              </a:rPr>
              <a:t>3.4 </a:t>
            </a:r>
            <a:r>
              <a:rPr dirty="0" sz="1450" spc="-10">
                <a:latin typeface="Times New Roman"/>
                <a:cs typeface="Times New Roman"/>
              </a:rPr>
              <a:t>The Full </a:t>
            </a:r>
            <a:r>
              <a:rPr dirty="0" sz="1450" spc="-35">
                <a:latin typeface="Times New Roman"/>
                <a:cs typeface="Times New Roman"/>
              </a:rPr>
              <a:t>Text </a:t>
            </a:r>
            <a:r>
              <a:rPr dirty="0" sz="1450" spc="-5">
                <a:latin typeface="Times New Roman"/>
                <a:cs typeface="Times New Roman"/>
              </a:rPr>
              <a:t>of</a:t>
            </a:r>
            <a:r>
              <a:rPr dirty="0" sz="1450" spc="65">
                <a:latin typeface="Times New Roman"/>
                <a:cs typeface="Times New Roman"/>
              </a:rPr>
              <a:t> </a:t>
            </a:r>
            <a:r>
              <a:rPr dirty="0" sz="1450" spc="-15">
                <a:latin typeface="Courier New"/>
                <a:cs typeface="Courier New"/>
              </a:rPr>
              <a:t>RefTester.java</a:t>
            </a:r>
            <a:endParaRPr sz="1450">
              <a:latin typeface="Courier New"/>
              <a:cs typeface="Courier New"/>
            </a:endParaRPr>
          </a:p>
        </p:txBody>
      </p:sp>
      <p:sp>
        <p:nvSpPr>
          <p:cNvPr id="15" name="object 15"/>
          <p:cNvSpPr txBox="1"/>
          <p:nvPr/>
        </p:nvSpPr>
        <p:spPr>
          <a:xfrm>
            <a:off x="773582" y="1112300"/>
            <a:ext cx="2164715" cy="812165"/>
          </a:xfrm>
          <a:prstGeom prst="rect">
            <a:avLst/>
          </a:prstGeom>
        </p:spPr>
        <p:txBody>
          <a:bodyPr wrap="square" lIns="0" tIns="16510" rIns="0" bIns="0" rtlCol="0" vert="horz">
            <a:spAutoFit/>
          </a:bodyPr>
          <a:lstStyle/>
          <a:p>
            <a:pPr marL="12700">
              <a:lnSpc>
                <a:spcPts val="1240"/>
              </a:lnSpc>
              <a:spcBef>
                <a:spcPts val="130"/>
              </a:spcBef>
            </a:pPr>
            <a:r>
              <a:rPr dirty="0" sz="1050" spc="15">
                <a:latin typeface="Courier New"/>
                <a:cs typeface="Courier New"/>
              </a:rPr>
              <a:t>1: </a:t>
            </a:r>
            <a:r>
              <a:rPr dirty="0" sz="1050" spc="10">
                <a:solidFill>
                  <a:srgbClr val="0000FF"/>
                </a:solidFill>
                <a:latin typeface="Courier New"/>
                <a:cs typeface="Courier New"/>
              </a:rPr>
              <a:t>package</a:t>
            </a:r>
            <a:r>
              <a:rPr dirty="0" sz="1050" spc="-10">
                <a:solidFill>
                  <a:srgbClr val="0000FF"/>
                </a:solidFill>
                <a:latin typeface="Courier New"/>
                <a:cs typeface="Courier New"/>
              </a:rPr>
              <a:t> </a:t>
            </a:r>
            <a:r>
              <a:rPr dirty="0" sz="1050" spc="10">
                <a:latin typeface="Courier New"/>
                <a:cs typeface="Courier New"/>
              </a:rPr>
              <a:t>com.java21days;</a:t>
            </a:r>
            <a:endParaRPr sz="1050">
              <a:latin typeface="Courier New"/>
              <a:cs typeface="Courier New"/>
            </a:endParaRPr>
          </a:p>
          <a:p>
            <a:pPr marL="12700">
              <a:lnSpc>
                <a:spcPts val="1225"/>
              </a:lnSpc>
            </a:pPr>
            <a:r>
              <a:rPr dirty="0" sz="1050" spc="15">
                <a:latin typeface="Courier New"/>
                <a:cs typeface="Courier New"/>
              </a:rPr>
              <a:t>2:</a:t>
            </a:r>
            <a:endParaRPr sz="1050">
              <a:latin typeface="Courier New"/>
              <a:cs typeface="Courier New"/>
            </a:endParaRPr>
          </a:p>
          <a:p>
            <a:pPr marL="12700">
              <a:lnSpc>
                <a:spcPts val="1225"/>
              </a:lnSpc>
            </a:pPr>
            <a:r>
              <a:rPr dirty="0" sz="1050" spc="15">
                <a:latin typeface="Courier New"/>
                <a:cs typeface="Courier New"/>
              </a:rPr>
              <a:t>3: </a:t>
            </a:r>
            <a:r>
              <a:rPr dirty="0" sz="1050" spc="10">
                <a:solidFill>
                  <a:srgbClr val="0000FF"/>
                </a:solidFill>
                <a:latin typeface="Courier New"/>
                <a:cs typeface="Courier New"/>
              </a:rPr>
              <a:t>import</a:t>
            </a:r>
            <a:r>
              <a:rPr dirty="0" sz="1050" spc="-5">
                <a:solidFill>
                  <a:srgbClr val="0000FF"/>
                </a:solidFill>
                <a:latin typeface="Courier New"/>
                <a:cs typeface="Courier New"/>
              </a:rPr>
              <a:t> </a:t>
            </a:r>
            <a:r>
              <a:rPr dirty="0" sz="1050" spc="10">
                <a:latin typeface="Courier New"/>
                <a:cs typeface="Courier New"/>
              </a:rPr>
              <a:t>java.awt.Point;</a:t>
            </a:r>
            <a:endParaRPr sz="1050">
              <a:latin typeface="Courier New"/>
              <a:cs typeface="Courier New"/>
            </a:endParaRPr>
          </a:p>
          <a:p>
            <a:pPr marL="12700">
              <a:lnSpc>
                <a:spcPts val="1225"/>
              </a:lnSpc>
            </a:pPr>
            <a:r>
              <a:rPr dirty="0" sz="1050" spc="15">
                <a:latin typeface="Courier New"/>
                <a:cs typeface="Courier New"/>
              </a:rPr>
              <a:t>4:</a:t>
            </a:r>
            <a:endParaRPr sz="1050">
              <a:latin typeface="Courier New"/>
              <a:cs typeface="Courier New"/>
            </a:endParaRPr>
          </a:p>
          <a:p>
            <a:pPr marL="12700">
              <a:lnSpc>
                <a:spcPts val="1240"/>
              </a:lnSpc>
            </a:pPr>
            <a:r>
              <a:rPr dirty="0" sz="1050" spc="15">
                <a:latin typeface="Courier New"/>
                <a:cs typeface="Courier New"/>
              </a:rPr>
              <a:t>5: </a:t>
            </a:r>
            <a:r>
              <a:rPr dirty="0" sz="1050" spc="10">
                <a:solidFill>
                  <a:srgbClr val="0000FF"/>
                </a:solidFill>
                <a:latin typeface="Courier New"/>
                <a:cs typeface="Courier New"/>
              </a:rPr>
              <a:t>class </a:t>
            </a:r>
            <a:r>
              <a:rPr dirty="0" sz="1050" spc="10">
                <a:latin typeface="Courier New"/>
                <a:cs typeface="Courier New"/>
              </a:rPr>
              <a:t>RefTester</a:t>
            </a:r>
            <a:r>
              <a:rPr dirty="0" sz="1050">
                <a:latin typeface="Courier New"/>
                <a:cs typeface="Courier New"/>
              </a:rPr>
              <a:t> </a:t>
            </a:r>
            <a:r>
              <a:rPr dirty="0" sz="1050" spc="15">
                <a:latin typeface="Courier New"/>
                <a:cs typeface="Courier New"/>
              </a:rPr>
              <a:t>{</a:t>
            </a:r>
            <a:endParaRPr sz="1050">
              <a:latin typeface="Courier New"/>
              <a:cs typeface="Courier New"/>
            </a:endParaRPr>
          </a:p>
        </p:txBody>
      </p:sp>
      <p:sp>
        <p:nvSpPr>
          <p:cNvPr id="16" name="object 16"/>
          <p:cNvSpPr txBox="1"/>
          <p:nvPr/>
        </p:nvSpPr>
        <p:spPr>
          <a:xfrm>
            <a:off x="1349473" y="1889733"/>
            <a:ext cx="3728085" cy="656590"/>
          </a:xfrm>
          <a:prstGeom prst="rect">
            <a:avLst/>
          </a:prstGeom>
        </p:spPr>
        <p:txBody>
          <a:bodyPr wrap="square" lIns="0" tIns="26034" rIns="0" bIns="0" rtlCol="0" vert="horz">
            <a:spAutoFit/>
          </a:bodyPr>
          <a:lstStyle/>
          <a:p>
            <a:pPr marL="341630" marR="5080" indent="-329565">
              <a:lnSpc>
                <a:spcPts val="1220"/>
              </a:lnSpc>
              <a:spcBef>
                <a:spcPts val="204"/>
              </a:spcBef>
            </a:pPr>
            <a:r>
              <a:rPr dirty="0" sz="1050" spc="10">
                <a:solidFill>
                  <a:srgbClr val="0000FF"/>
                </a:solidFill>
                <a:latin typeface="Courier New"/>
                <a:cs typeface="Courier New"/>
              </a:rPr>
              <a:t>public static void </a:t>
            </a:r>
            <a:r>
              <a:rPr dirty="0" sz="1050" spc="10">
                <a:latin typeface="Courier New"/>
                <a:cs typeface="Courier New"/>
              </a:rPr>
              <a:t>main(String[] arguments) </a:t>
            </a:r>
            <a:r>
              <a:rPr dirty="0" sz="1050" spc="15">
                <a:latin typeface="Courier New"/>
                <a:cs typeface="Courier New"/>
              </a:rPr>
              <a:t>{  </a:t>
            </a:r>
            <a:r>
              <a:rPr dirty="0" sz="1050" spc="10">
                <a:latin typeface="Courier New"/>
                <a:cs typeface="Courier New"/>
              </a:rPr>
              <a:t>Point pt1,</a:t>
            </a:r>
            <a:r>
              <a:rPr dirty="0" sz="1050" spc="15">
                <a:latin typeface="Courier New"/>
                <a:cs typeface="Courier New"/>
              </a:rPr>
              <a:t> </a:t>
            </a:r>
            <a:r>
              <a:rPr dirty="0" sz="1050" spc="10">
                <a:latin typeface="Courier New"/>
                <a:cs typeface="Courier New"/>
              </a:rPr>
              <a:t>pt2;</a:t>
            </a:r>
            <a:endParaRPr sz="1050">
              <a:latin typeface="Courier New"/>
              <a:cs typeface="Courier New"/>
            </a:endParaRPr>
          </a:p>
          <a:p>
            <a:pPr marL="341630" marR="1238885">
              <a:lnSpc>
                <a:spcPts val="1220"/>
              </a:lnSpc>
              <a:spcBef>
                <a:spcPts val="5"/>
              </a:spcBef>
            </a:pPr>
            <a:r>
              <a:rPr dirty="0" sz="1050" spc="10">
                <a:latin typeface="Courier New"/>
                <a:cs typeface="Courier New"/>
              </a:rPr>
              <a:t>pt1 </a:t>
            </a:r>
            <a:r>
              <a:rPr dirty="0" sz="1050" spc="15">
                <a:latin typeface="Courier New"/>
                <a:cs typeface="Courier New"/>
              </a:rPr>
              <a:t>= </a:t>
            </a:r>
            <a:r>
              <a:rPr dirty="0" sz="1050" spc="10">
                <a:solidFill>
                  <a:srgbClr val="0000FF"/>
                </a:solidFill>
                <a:latin typeface="Courier New"/>
                <a:cs typeface="Courier New"/>
              </a:rPr>
              <a:t>new </a:t>
            </a:r>
            <a:r>
              <a:rPr dirty="0" sz="1050" spc="10">
                <a:latin typeface="Courier New"/>
                <a:cs typeface="Courier New"/>
              </a:rPr>
              <a:t>Point(100, 100);  pt2 </a:t>
            </a:r>
            <a:r>
              <a:rPr dirty="0" sz="1050" spc="15">
                <a:latin typeface="Courier New"/>
                <a:cs typeface="Courier New"/>
              </a:rPr>
              <a:t>=</a:t>
            </a:r>
            <a:r>
              <a:rPr dirty="0" sz="1050" spc="10">
                <a:latin typeface="Courier New"/>
                <a:cs typeface="Courier New"/>
              </a:rPr>
              <a:t> pt1;</a:t>
            </a:r>
            <a:endParaRPr sz="1050">
              <a:latin typeface="Courier New"/>
              <a:cs typeface="Courier New"/>
            </a:endParaRPr>
          </a:p>
        </p:txBody>
      </p:sp>
      <p:sp>
        <p:nvSpPr>
          <p:cNvPr id="17" name="object 17"/>
          <p:cNvSpPr txBox="1"/>
          <p:nvPr/>
        </p:nvSpPr>
        <p:spPr>
          <a:xfrm>
            <a:off x="1678554" y="2667166"/>
            <a:ext cx="4468495" cy="656590"/>
          </a:xfrm>
          <a:prstGeom prst="rect">
            <a:avLst/>
          </a:prstGeom>
        </p:spPr>
        <p:txBody>
          <a:bodyPr wrap="square" lIns="0" tIns="16510" rIns="0" bIns="0" rtlCol="0" vert="horz">
            <a:spAutoFit/>
          </a:bodyPr>
          <a:lstStyle/>
          <a:p>
            <a:pPr marL="12700">
              <a:lnSpc>
                <a:spcPts val="1240"/>
              </a:lnSpc>
              <a:spcBef>
                <a:spcPts val="130"/>
              </a:spcBef>
            </a:pPr>
            <a:r>
              <a:rPr dirty="0" sz="1050" spc="10">
                <a:latin typeface="Courier New"/>
                <a:cs typeface="Courier New"/>
              </a:rPr>
              <a:t>pt1.</a:t>
            </a:r>
            <a:r>
              <a:rPr dirty="0" sz="1050" spc="10">
                <a:solidFill>
                  <a:srgbClr val="008000"/>
                </a:solidFill>
                <a:latin typeface="Courier New"/>
                <a:cs typeface="Courier New"/>
              </a:rPr>
              <a:t>x </a:t>
            </a:r>
            <a:r>
              <a:rPr dirty="0" sz="1050" spc="15">
                <a:latin typeface="Courier New"/>
                <a:cs typeface="Courier New"/>
              </a:rPr>
              <a:t>=</a:t>
            </a:r>
            <a:r>
              <a:rPr dirty="0" sz="1050" spc="-45">
                <a:latin typeface="Courier New"/>
                <a:cs typeface="Courier New"/>
              </a:rPr>
              <a:t> </a:t>
            </a:r>
            <a:r>
              <a:rPr dirty="0" sz="1050" spc="10">
                <a:latin typeface="Courier New"/>
                <a:cs typeface="Courier New"/>
              </a:rPr>
              <a:t>200;</a:t>
            </a:r>
            <a:endParaRPr sz="1050">
              <a:latin typeface="Courier New"/>
              <a:cs typeface="Courier New"/>
            </a:endParaRPr>
          </a:p>
          <a:p>
            <a:pPr marL="12700">
              <a:lnSpc>
                <a:spcPts val="1225"/>
              </a:lnSpc>
            </a:pPr>
            <a:r>
              <a:rPr dirty="0" sz="1050" spc="10">
                <a:latin typeface="Courier New"/>
                <a:cs typeface="Courier New"/>
              </a:rPr>
              <a:t>pt1.</a:t>
            </a:r>
            <a:r>
              <a:rPr dirty="0" sz="1050" spc="10">
                <a:solidFill>
                  <a:srgbClr val="008000"/>
                </a:solidFill>
                <a:latin typeface="Courier New"/>
                <a:cs typeface="Courier New"/>
              </a:rPr>
              <a:t>y </a:t>
            </a:r>
            <a:r>
              <a:rPr dirty="0" sz="1050" spc="15">
                <a:latin typeface="Courier New"/>
                <a:cs typeface="Courier New"/>
              </a:rPr>
              <a:t>=</a:t>
            </a:r>
            <a:r>
              <a:rPr dirty="0" sz="1050" spc="-45">
                <a:latin typeface="Courier New"/>
                <a:cs typeface="Courier New"/>
              </a:rPr>
              <a:t> </a:t>
            </a:r>
            <a:r>
              <a:rPr dirty="0" sz="1050" spc="10">
                <a:latin typeface="Courier New"/>
                <a:cs typeface="Courier New"/>
              </a:rPr>
              <a:t>200;</a:t>
            </a:r>
            <a:endParaRPr sz="1050">
              <a:latin typeface="Courier New"/>
              <a:cs typeface="Courier New"/>
            </a:endParaRPr>
          </a:p>
          <a:p>
            <a:pPr marL="12700" marR="5080">
              <a:lnSpc>
                <a:spcPts val="1220"/>
              </a:lnSpc>
              <a:spcBef>
                <a:spcPts val="55"/>
              </a:spcBef>
            </a:pPr>
            <a:r>
              <a:rPr dirty="0" sz="1050" spc="10">
                <a:latin typeface="Courier New"/>
                <a:cs typeface="Courier New"/>
              </a:rPr>
              <a:t>System.out.println(</a:t>
            </a:r>
            <a:r>
              <a:rPr dirty="0" sz="1050" spc="10">
                <a:solidFill>
                  <a:srgbClr val="993300"/>
                </a:solidFill>
                <a:latin typeface="Courier New"/>
                <a:cs typeface="Courier New"/>
              </a:rPr>
              <a:t>“Point1: </a:t>
            </a:r>
            <a:r>
              <a:rPr dirty="0" sz="1050" spc="15">
                <a:solidFill>
                  <a:srgbClr val="993300"/>
                </a:solidFill>
                <a:latin typeface="Courier New"/>
                <a:cs typeface="Courier New"/>
              </a:rPr>
              <a:t>“ </a:t>
            </a:r>
            <a:r>
              <a:rPr dirty="0" sz="1050" spc="15">
                <a:latin typeface="Courier New"/>
                <a:cs typeface="Courier New"/>
              </a:rPr>
              <a:t>+ </a:t>
            </a:r>
            <a:r>
              <a:rPr dirty="0" sz="1050" spc="10">
                <a:latin typeface="Courier New"/>
                <a:cs typeface="Courier New"/>
              </a:rPr>
              <a:t>pt1.</a:t>
            </a:r>
            <a:r>
              <a:rPr dirty="0" sz="1050" spc="10">
                <a:solidFill>
                  <a:srgbClr val="008000"/>
                </a:solidFill>
                <a:latin typeface="Courier New"/>
                <a:cs typeface="Courier New"/>
              </a:rPr>
              <a:t>x </a:t>
            </a:r>
            <a:r>
              <a:rPr dirty="0" sz="1050" spc="15">
                <a:latin typeface="Courier New"/>
                <a:cs typeface="Courier New"/>
              </a:rPr>
              <a:t>+ </a:t>
            </a:r>
            <a:r>
              <a:rPr dirty="0" sz="1050" spc="15">
                <a:solidFill>
                  <a:srgbClr val="993300"/>
                </a:solidFill>
                <a:latin typeface="Courier New"/>
                <a:cs typeface="Courier New"/>
              </a:rPr>
              <a:t>“, “ </a:t>
            </a:r>
            <a:r>
              <a:rPr dirty="0" sz="1050" spc="15">
                <a:latin typeface="Courier New"/>
                <a:cs typeface="Courier New"/>
              </a:rPr>
              <a:t>+ </a:t>
            </a:r>
            <a:r>
              <a:rPr dirty="0" sz="1050" spc="10">
                <a:latin typeface="Courier New"/>
                <a:cs typeface="Courier New"/>
              </a:rPr>
              <a:t>pt1.</a:t>
            </a:r>
            <a:r>
              <a:rPr dirty="0" sz="1050" spc="10">
                <a:solidFill>
                  <a:srgbClr val="008000"/>
                </a:solidFill>
                <a:latin typeface="Courier New"/>
                <a:cs typeface="Courier New"/>
              </a:rPr>
              <a:t>y</a:t>
            </a:r>
            <a:r>
              <a:rPr dirty="0" sz="1050" spc="10">
                <a:latin typeface="Courier New"/>
                <a:cs typeface="Courier New"/>
              </a:rPr>
              <a:t>);  System.out.println(</a:t>
            </a:r>
            <a:r>
              <a:rPr dirty="0" sz="1050" spc="10">
                <a:solidFill>
                  <a:srgbClr val="993300"/>
                </a:solidFill>
                <a:latin typeface="Courier New"/>
                <a:cs typeface="Courier New"/>
              </a:rPr>
              <a:t>“Point2: </a:t>
            </a:r>
            <a:r>
              <a:rPr dirty="0" sz="1050" spc="15">
                <a:solidFill>
                  <a:srgbClr val="993300"/>
                </a:solidFill>
                <a:latin typeface="Courier New"/>
                <a:cs typeface="Courier New"/>
              </a:rPr>
              <a:t>“ </a:t>
            </a:r>
            <a:r>
              <a:rPr dirty="0" sz="1050" spc="15">
                <a:latin typeface="Courier New"/>
                <a:cs typeface="Courier New"/>
              </a:rPr>
              <a:t>+ </a:t>
            </a:r>
            <a:r>
              <a:rPr dirty="0" sz="1050" spc="10">
                <a:latin typeface="Courier New"/>
                <a:cs typeface="Courier New"/>
              </a:rPr>
              <a:t>pt2.</a:t>
            </a:r>
            <a:r>
              <a:rPr dirty="0" sz="1050" spc="10">
                <a:solidFill>
                  <a:srgbClr val="008000"/>
                </a:solidFill>
                <a:latin typeface="Courier New"/>
                <a:cs typeface="Courier New"/>
              </a:rPr>
              <a:t>x </a:t>
            </a:r>
            <a:r>
              <a:rPr dirty="0" sz="1050" spc="15">
                <a:latin typeface="Courier New"/>
                <a:cs typeface="Courier New"/>
              </a:rPr>
              <a:t>+ </a:t>
            </a:r>
            <a:r>
              <a:rPr dirty="0" sz="1050" spc="15">
                <a:solidFill>
                  <a:srgbClr val="993300"/>
                </a:solidFill>
                <a:latin typeface="Courier New"/>
                <a:cs typeface="Courier New"/>
              </a:rPr>
              <a:t>“, “ </a:t>
            </a:r>
            <a:r>
              <a:rPr dirty="0" sz="1050" spc="15">
                <a:latin typeface="Courier New"/>
                <a:cs typeface="Courier New"/>
              </a:rPr>
              <a:t>+</a:t>
            </a:r>
            <a:r>
              <a:rPr dirty="0" sz="1050" spc="60">
                <a:latin typeface="Courier New"/>
                <a:cs typeface="Courier New"/>
              </a:rPr>
              <a:t> </a:t>
            </a:r>
            <a:r>
              <a:rPr dirty="0" sz="1050" spc="10">
                <a:latin typeface="Courier New"/>
                <a:cs typeface="Courier New"/>
              </a:rPr>
              <a:t>pt2.</a:t>
            </a:r>
            <a:r>
              <a:rPr dirty="0" sz="1050" spc="10">
                <a:solidFill>
                  <a:srgbClr val="008000"/>
                </a:solidFill>
                <a:latin typeface="Courier New"/>
                <a:cs typeface="Courier New"/>
              </a:rPr>
              <a:t>y</a:t>
            </a:r>
            <a:r>
              <a:rPr dirty="0" sz="1050" spc="10">
                <a:latin typeface="Courier New"/>
                <a:cs typeface="Courier New"/>
              </a:rPr>
              <a:t>);</a:t>
            </a:r>
            <a:endParaRPr sz="1050">
              <a:latin typeface="Courier New"/>
              <a:cs typeface="Courier New"/>
            </a:endParaRPr>
          </a:p>
        </p:txBody>
      </p:sp>
      <p:sp>
        <p:nvSpPr>
          <p:cNvPr id="18" name="object 18"/>
          <p:cNvSpPr txBox="1"/>
          <p:nvPr/>
        </p:nvSpPr>
        <p:spPr>
          <a:xfrm>
            <a:off x="1349475" y="3289113"/>
            <a:ext cx="107950" cy="190500"/>
          </a:xfrm>
          <a:prstGeom prst="rect">
            <a:avLst/>
          </a:prstGeom>
        </p:spPr>
        <p:txBody>
          <a:bodyPr wrap="square" lIns="0" tIns="16510" rIns="0" bIns="0" rtlCol="0" vert="horz">
            <a:spAutoFit/>
          </a:bodyPr>
          <a:lstStyle/>
          <a:p>
            <a:pPr marL="12700">
              <a:lnSpc>
                <a:spcPct val="100000"/>
              </a:lnSpc>
              <a:spcBef>
                <a:spcPts val="130"/>
              </a:spcBef>
            </a:pPr>
            <a:r>
              <a:rPr dirty="0" sz="1050" spc="15">
                <a:latin typeface="Courier New"/>
                <a:cs typeface="Courier New"/>
              </a:rPr>
              <a:t>}</a:t>
            </a:r>
            <a:endParaRPr sz="1050">
              <a:latin typeface="Courier New"/>
              <a:cs typeface="Courier New"/>
            </a:endParaRPr>
          </a:p>
        </p:txBody>
      </p:sp>
      <p:sp>
        <p:nvSpPr>
          <p:cNvPr id="19" name="object 19"/>
          <p:cNvSpPr txBox="1"/>
          <p:nvPr/>
        </p:nvSpPr>
        <p:spPr>
          <a:xfrm>
            <a:off x="691312" y="1889733"/>
            <a:ext cx="436880" cy="1744980"/>
          </a:xfrm>
          <a:prstGeom prst="rect">
            <a:avLst/>
          </a:prstGeom>
        </p:spPr>
        <p:txBody>
          <a:bodyPr wrap="square" lIns="0" tIns="16510" rIns="0" bIns="0" rtlCol="0" vert="horz">
            <a:spAutoFit/>
          </a:bodyPr>
          <a:lstStyle/>
          <a:p>
            <a:pPr algn="ctr" marR="74295">
              <a:lnSpc>
                <a:spcPts val="1240"/>
              </a:lnSpc>
              <a:spcBef>
                <a:spcPts val="130"/>
              </a:spcBef>
            </a:pPr>
            <a:r>
              <a:rPr dirty="0" sz="1050" spc="15">
                <a:latin typeface="Courier New"/>
                <a:cs typeface="Courier New"/>
              </a:rPr>
              <a:t>6:</a:t>
            </a:r>
            <a:endParaRPr sz="1050">
              <a:latin typeface="Courier New"/>
              <a:cs typeface="Courier New"/>
            </a:endParaRPr>
          </a:p>
          <a:p>
            <a:pPr algn="ctr" marR="74295">
              <a:lnSpc>
                <a:spcPts val="1225"/>
              </a:lnSpc>
            </a:pPr>
            <a:r>
              <a:rPr dirty="0" sz="1050" spc="15">
                <a:latin typeface="Courier New"/>
                <a:cs typeface="Courier New"/>
              </a:rPr>
              <a:t>7:</a:t>
            </a:r>
            <a:endParaRPr sz="1050">
              <a:latin typeface="Courier New"/>
              <a:cs typeface="Courier New"/>
            </a:endParaRPr>
          </a:p>
          <a:p>
            <a:pPr algn="ctr" marR="74295">
              <a:lnSpc>
                <a:spcPts val="1225"/>
              </a:lnSpc>
            </a:pPr>
            <a:r>
              <a:rPr dirty="0" sz="1050" spc="15">
                <a:latin typeface="Courier New"/>
                <a:cs typeface="Courier New"/>
              </a:rPr>
              <a:t>8:</a:t>
            </a:r>
            <a:endParaRPr sz="1050">
              <a:latin typeface="Courier New"/>
              <a:cs typeface="Courier New"/>
            </a:endParaRPr>
          </a:p>
          <a:p>
            <a:pPr algn="ctr" marR="74295">
              <a:lnSpc>
                <a:spcPts val="1225"/>
              </a:lnSpc>
            </a:pPr>
            <a:r>
              <a:rPr dirty="0" sz="1050" spc="15">
                <a:latin typeface="Courier New"/>
                <a:cs typeface="Courier New"/>
              </a:rPr>
              <a:t>9:</a:t>
            </a:r>
            <a:endParaRPr sz="1050">
              <a:latin typeface="Courier New"/>
              <a:cs typeface="Courier New"/>
            </a:endParaRPr>
          </a:p>
          <a:p>
            <a:pPr algn="ctr" marR="156845">
              <a:lnSpc>
                <a:spcPts val="1225"/>
              </a:lnSpc>
            </a:pPr>
            <a:r>
              <a:rPr dirty="0" sz="1050" spc="10">
                <a:latin typeface="Courier New"/>
                <a:cs typeface="Courier New"/>
              </a:rPr>
              <a:t>10</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11</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12</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13</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14</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15</a:t>
            </a:r>
            <a:r>
              <a:rPr dirty="0" sz="1050" spc="15">
                <a:latin typeface="Courier New"/>
                <a:cs typeface="Courier New"/>
              </a:rPr>
              <a:t>:</a:t>
            </a:r>
            <a:endParaRPr sz="1050">
              <a:latin typeface="Courier New"/>
              <a:cs typeface="Courier New"/>
            </a:endParaRPr>
          </a:p>
          <a:p>
            <a:pPr marL="12700">
              <a:lnSpc>
                <a:spcPts val="1240"/>
              </a:lnSpc>
            </a:pPr>
            <a:r>
              <a:rPr dirty="0" sz="1050" spc="10">
                <a:latin typeface="Courier New"/>
                <a:cs typeface="Courier New"/>
              </a:rPr>
              <a:t>16:</a:t>
            </a:r>
            <a:r>
              <a:rPr dirty="0" sz="1050" spc="-60">
                <a:latin typeface="Courier New"/>
                <a:cs typeface="Courier New"/>
              </a:rPr>
              <a:t> </a:t>
            </a:r>
            <a:r>
              <a:rPr dirty="0" sz="1050" spc="15">
                <a:latin typeface="Courier New"/>
                <a:cs typeface="Courier New"/>
              </a:rPr>
              <a:t>}</a:t>
            </a:r>
            <a:endParaRPr sz="1050">
              <a:latin typeface="Courier New"/>
              <a:cs typeface="Courier New"/>
            </a:endParaRPr>
          </a:p>
        </p:txBody>
      </p:sp>
      <p:sp>
        <p:nvSpPr>
          <p:cNvPr id="20" name="object 20"/>
          <p:cNvSpPr txBox="1"/>
          <p:nvPr/>
        </p:nvSpPr>
        <p:spPr>
          <a:xfrm>
            <a:off x="444503" y="3828743"/>
            <a:ext cx="4715510" cy="245110"/>
          </a:xfrm>
          <a:prstGeom prst="rect">
            <a:avLst/>
          </a:prstGeom>
        </p:spPr>
        <p:txBody>
          <a:bodyPr wrap="square" lIns="0" tIns="11430" rIns="0" bIns="0" rtlCol="0" vert="horz">
            <a:spAutoFit/>
          </a:bodyPr>
          <a:lstStyle/>
          <a:p>
            <a:pPr marL="12700">
              <a:lnSpc>
                <a:spcPct val="100000"/>
              </a:lnSpc>
              <a:spcBef>
                <a:spcPts val="90"/>
              </a:spcBef>
            </a:pPr>
            <a:r>
              <a:rPr dirty="0" sz="1450" spc="-10">
                <a:latin typeface="Times New Roman"/>
                <a:cs typeface="Times New Roman"/>
              </a:rPr>
              <a:t>Save and run the application. The output is shown in </a:t>
            </a:r>
            <a:r>
              <a:rPr dirty="0" u="sng" sz="1450" spc="-10">
                <a:solidFill>
                  <a:srgbClr val="0000ED"/>
                </a:solidFill>
                <a:uFill>
                  <a:solidFill>
                    <a:srgbClr val="0000ED"/>
                  </a:solidFill>
                </a:uFill>
                <a:latin typeface="Times New Roman"/>
                <a:cs typeface="Times New Roman"/>
                <a:hlinkClick r:id="rId2" action="ppaction://hlinksldjump"/>
              </a:rPr>
              <a:t>Figure</a:t>
            </a:r>
            <a:r>
              <a:rPr dirty="0" u="sng" sz="1450" spc="105">
                <a:solidFill>
                  <a:srgbClr val="0000ED"/>
                </a:solidFill>
                <a:uFill>
                  <a:solidFill>
                    <a:srgbClr val="0000ED"/>
                  </a:solidFill>
                </a:uFill>
                <a:latin typeface="Times New Roman"/>
                <a:cs typeface="Times New Roman"/>
                <a:hlinkClick r:id="rId2" action="ppaction://hlinksldjump"/>
              </a:rPr>
              <a:t> </a:t>
            </a:r>
            <a:r>
              <a:rPr dirty="0" u="sng" sz="1450" spc="-5">
                <a:solidFill>
                  <a:srgbClr val="0000ED"/>
                </a:solidFill>
                <a:uFill>
                  <a:solidFill>
                    <a:srgbClr val="0000ED"/>
                  </a:solidFill>
                </a:uFill>
                <a:latin typeface="Times New Roman"/>
                <a:cs typeface="Times New Roman"/>
                <a:hlinkClick r:id="rId2" action="ppaction://hlinksldjump"/>
              </a:rPr>
              <a:t>3.4</a:t>
            </a:r>
            <a:r>
              <a:rPr dirty="0" sz="1450" spc="-5">
                <a:latin typeface="Times New Roman"/>
                <a:cs typeface="Times New Roman"/>
              </a:rPr>
              <a:t>.</a:t>
            </a:r>
            <a:endParaRPr sz="1450">
              <a:latin typeface="Times New Roman"/>
              <a:cs typeface="Times New Roman"/>
            </a:endParaRPr>
          </a:p>
        </p:txBody>
      </p:sp>
      <p:sp>
        <p:nvSpPr>
          <p:cNvPr id="21" name="object 21"/>
          <p:cNvSpPr/>
          <p:nvPr/>
        </p:nvSpPr>
        <p:spPr>
          <a:xfrm>
            <a:off x="1636407" y="4161551"/>
            <a:ext cx="4287189" cy="1216454"/>
          </a:xfrm>
          <a:prstGeom prst="rect">
            <a:avLst/>
          </a:prstGeom>
          <a:blipFill>
            <a:blip r:embed="rId3" cstate="print"/>
            <a:stretch>
              <a:fillRect/>
            </a:stretch>
          </a:blipFill>
        </p:spPr>
        <p:txBody>
          <a:bodyPr wrap="square" lIns="0" tIns="0" rIns="0" bIns="0" rtlCol="0"/>
          <a:lstStyle/>
          <a:p/>
        </p:txBody>
      </p:sp>
      <p:sp>
        <p:nvSpPr>
          <p:cNvPr id="22" name="object 22"/>
          <p:cNvSpPr/>
          <p:nvPr/>
        </p:nvSpPr>
        <p:spPr>
          <a:xfrm>
            <a:off x="777137" y="6146294"/>
            <a:ext cx="91411" cy="91462"/>
          </a:xfrm>
          <a:prstGeom prst="rect">
            <a:avLst/>
          </a:prstGeom>
          <a:blipFill>
            <a:blip r:embed="rId4" cstate="print"/>
            <a:stretch>
              <a:fillRect/>
            </a:stretch>
          </a:blipFill>
        </p:spPr>
        <p:txBody>
          <a:bodyPr wrap="square" lIns="0" tIns="0" rIns="0" bIns="0" rtlCol="0"/>
          <a:lstStyle/>
          <a:p/>
        </p:txBody>
      </p:sp>
      <p:sp>
        <p:nvSpPr>
          <p:cNvPr id="23" name="object 23"/>
          <p:cNvSpPr/>
          <p:nvPr/>
        </p:nvSpPr>
        <p:spPr>
          <a:xfrm>
            <a:off x="777137" y="6466423"/>
            <a:ext cx="91411" cy="91462"/>
          </a:xfrm>
          <a:prstGeom prst="rect">
            <a:avLst/>
          </a:prstGeom>
          <a:blipFill>
            <a:blip r:embed="rId4" cstate="print"/>
            <a:stretch>
              <a:fillRect/>
            </a:stretch>
          </a:blipFill>
        </p:spPr>
        <p:txBody>
          <a:bodyPr wrap="square" lIns="0" tIns="0" rIns="0" bIns="0" rtlCol="0"/>
          <a:lstStyle/>
          <a:p/>
        </p:txBody>
      </p:sp>
      <p:sp>
        <p:nvSpPr>
          <p:cNvPr id="24" name="object 24"/>
          <p:cNvSpPr/>
          <p:nvPr/>
        </p:nvSpPr>
        <p:spPr>
          <a:xfrm>
            <a:off x="777137" y="6786540"/>
            <a:ext cx="91411" cy="91462"/>
          </a:xfrm>
          <a:prstGeom prst="rect">
            <a:avLst/>
          </a:prstGeom>
          <a:blipFill>
            <a:blip r:embed="rId4" cstate="print"/>
            <a:stretch>
              <a:fillRect/>
            </a:stretch>
          </a:blipFill>
        </p:spPr>
        <p:txBody>
          <a:bodyPr wrap="square" lIns="0" tIns="0" rIns="0" bIns="0" rtlCol="0"/>
          <a:lstStyle/>
          <a:p/>
        </p:txBody>
      </p:sp>
      <p:sp>
        <p:nvSpPr>
          <p:cNvPr id="25" name="object 25"/>
          <p:cNvSpPr txBox="1"/>
          <p:nvPr/>
        </p:nvSpPr>
        <p:spPr>
          <a:xfrm>
            <a:off x="444491" y="5356162"/>
            <a:ext cx="6570345" cy="3656965"/>
          </a:xfrm>
          <a:prstGeom prst="rect">
            <a:avLst/>
          </a:prstGeom>
        </p:spPr>
        <p:txBody>
          <a:bodyPr wrap="square" lIns="0" tIns="93345" rIns="0" bIns="0" rtlCol="0" vert="horz">
            <a:spAutoFit/>
          </a:bodyPr>
          <a:lstStyle/>
          <a:p>
            <a:pPr marL="1828164">
              <a:lnSpc>
                <a:spcPct val="100000"/>
              </a:lnSpc>
              <a:spcBef>
                <a:spcPts val="735"/>
              </a:spcBef>
            </a:pPr>
            <a:r>
              <a:rPr dirty="0" sz="1450" spc="-15" b="1">
                <a:solidFill>
                  <a:srgbClr val="666666"/>
                </a:solidFill>
                <a:latin typeface="Times New Roman"/>
                <a:cs typeface="Times New Roman"/>
              </a:rPr>
              <a:t>FIGURE </a:t>
            </a:r>
            <a:r>
              <a:rPr dirty="0" sz="1450" spc="-5" b="1">
                <a:solidFill>
                  <a:srgbClr val="666666"/>
                </a:solidFill>
                <a:latin typeface="Times New Roman"/>
                <a:cs typeface="Times New Roman"/>
              </a:rPr>
              <a:t>3.4 </a:t>
            </a:r>
            <a:r>
              <a:rPr dirty="0" sz="1450" spc="-10">
                <a:latin typeface="Times New Roman"/>
                <a:cs typeface="Times New Roman"/>
              </a:rPr>
              <a:t>Putting references to </a:t>
            </a:r>
            <a:r>
              <a:rPr dirty="0" sz="1450" spc="-5">
                <a:latin typeface="Times New Roman"/>
                <a:cs typeface="Times New Roman"/>
              </a:rPr>
              <a:t>a</a:t>
            </a:r>
            <a:r>
              <a:rPr dirty="0" sz="1450" spc="15">
                <a:latin typeface="Times New Roman"/>
                <a:cs typeface="Times New Roman"/>
              </a:rPr>
              <a:t> </a:t>
            </a:r>
            <a:r>
              <a:rPr dirty="0" sz="1450" spc="-10">
                <a:latin typeface="Times New Roman"/>
                <a:cs typeface="Times New Roman"/>
              </a:rPr>
              <a:t>test.</a:t>
            </a:r>
            <a:endParaRPr sz="1450">
              <a:latin typeface="Times New Roman"/>
              <a:cs typeface="Times New Roman"/>
            </a:endParaRPr>
          </a:p>
          <a:p>
            <a:pPr marL="12700">
              <a:lnSpc>
                <a:spcPct val="100000"/>
              </a:lnSpc>
              <a:spcBef>
                <a:spcPts val="640"/>
              </a:spcBef>
            </a:pPr>
            <a:r>
              <a:rPr dirty="0" sz="1450" spc="-10">
                <a:latin typeface="Times New Roman"/>
                <a:cs typeface="Times New Roman"/>
              </a:rPr>
              <a:t>The following takes place in the first part </a:t>
            </a:r>
            <a:r>
              <a:rPr dirty="0" sz="1450" spc="-5">
                <a:latin typeface="Times New Roman"/>
                <a:cs typeface="Times New Roman"/>
              </a:rPr>
              <a:t>of </a:t>
            </a:r>
            <a:r>
              <a:rPr dirty="0" sz="1450" spc="-10">
                <a:latin typeface="Times New Roman"/>
                <a:cs typeface="Times New Roman"/>
              </a:rPr>
              <a:t>this</a:t>
            </a:r>
            <a:r>
              <a:rPr dirty="0" sz="1450" spc="40">
                <a:latin typeface="Times New Roman"/>
                <a:cs typeface="Times New Roman"/>
              </a:rPr>
              <a:t> </a:t>
            </a:r>
            <a:r>
              <a:rPr dirty="0" sz="1450" spc="-10">
                <a:latin typeface="Times New Roman"/>
                <a:cs typeface="Times New Roman"/>
              </a:rPr>
              <a:t>program:</a:t>
            </a:r>
            <a:endParaRPr sz="1450">
              <a:latin typeface="Times New Roman"/>
              <a:cs typeface="Times New Roman"/>
            </a:endParaRPr>
          </a:p>
          <a:p>
            <a:pPr marL="469265">
              <a:lnSpc>
                <a:spcPct val="100000"/>
              </a:lnSpc>
              <a:spcBef>
                <a:spcPts val="635"/>
              </a:spcBef>
            </a:pPr>
            <a:r>
              <a:rPr dirty="0" sz="1450" spc="-10" b="1">
                <a:latin typeface="Times New Roman"/>
                <a:cs typeface="Times New Roman"/>
              </a:rPr>
              <a:t>Line </a:t>
            </a:r>
            <a:r>
              <a:rPr dirty="0" sz="1450" spc="-30" b="1">
                <a:latin typeface="Times New Roman"/>
                <a:cs typeface="Times New Roman"/>
              </a:rPr>
              <a:t>7</a:t>
            </a:r>
            <a:r>
              <a:rPr dirty="0" sz="1450" spc="-30">
                <a:latin typeface="Times New Roman"/>
                <a:cs typeface="Times New Roman"/>
              </a:rPr>
              <a:t>—Two </a:t>
            </a:r>
            <a:r>
              <a:rPr dirty="0" sz="1450" spc="-15">
                <a:latin typeface="Courier New"/>
                <a:cs typeface="Courier New"/>
              </a:rPr>
              <a:t>Point</a:t>
            </a:r>
            <a:r>
              <a:rPr dirty="0" sz="1450" spc="-480">
                <a:latin typeface="Courier New"/>
                <a:cs typeface="Courier New"/>
              </a:rPr>
              <a:t> </a:t>
            </a:r>
            <a:r>
              <a:rPr dirty="0" sz="1450" spc="-10">
                <a:latin typeface="Times New Roman"/>
                <a:cs typeface="Times New Roman"/>
              </a:rPr>
              <a:t>variables are created.</a:t>
            </a:r>
            <a:endParaRPr sz="1450">
              <a:latin typeface="Times New Roman"/>
              <a:cs typeface="Times New Roman"/>
            </a:endParaRPr>
          </a:p>
          <a:p>
            <a:pPr marL="469265">
              <a:lnSpc>
                <a:spcPct val="100000"/>
              </a:lnSpc>
              <a:spcBef>
                <a:spcPts val="780"/>
              </a:spcBef>
            </a:pPr>
            <a:r>
              <a:rPr dirty="0" sz="1450" spc="-10" b="1">
                <a:latin typeface="Times New Roman"/>
                <a:cs typeface="Times New Roman"/>
              </a:rPr>
              <a:t>Line 8</a:t>
            </a:r>
            <a:r>
              <a:rPr dirty="0" sz="1450" spc="-10">
                <a:latin typeface="Times New Roman"/>
                <a:cs typeface="Times New Roman"/>
              </a:rPr>
              <a:t>—A new </a:t>
            </a:r>
            <a:r>
              <a:rPr dirty="0" sz="1450" spc="-15">
                <a:latin typeface="Courier New"/>
                <a:cs typeface="Courier New"/>
              </a:rPr>
              <a:t>Point</a:t>
            </a:r>
            <a:r>
              <a:rPr dirty="0" sz="1450" spc="-565">
                <a:latin typeface="Courier New"/>
                <a:cs typeface="Courier New"/>
              </a:rPr>
              <a:t> </a:t>
            </a:r>
            <a:r>
              <a:rPr dirty="0" sz="1450" spc="-10">
                <a:latin typeface="Times New Roman"/>
                <a:cs typeface="Times New Roman"/>
              </a:rPr>
              <a:t>object is assigned to </a:t>
            </a:r>
            <a:r>
              <a:rPr dirty="0" sz="1450" spc="-10">
                <a:latin typeface="Courier New"/>
                <a:cs typeface="Courier New"/>
              </a:rPr>
              <a:t>pt1</a:t>
            </a:r>
            <a:r>
              <a:rPr dirty="0" sz="1450" spc="-10">
                <a:latin typeface="Times New Roman"/>
                <a:cs typeface="Times New Roman"/>
              </a:rPr>
              <a:t>.</a:t>
            </a:r>
            <a:endParaRPr sz="1450">
              <a:latin typeface="Times New Roman"/>
              <a:cs typeface="Times New Roman"/>
            </a:endParaRPr>
          </a:p>
          <a:p>
            <a:pPr marL="469265">
              <a:lnSpc>
                <a:spcPct val="100000"/>
              </a:lnSpc>
              <a:spcBef>
                <a:spcPts val="780"/>
              </a:spcBef>
            </a:pPr>
            <a:r>
              <a:rPr dirty="0" sz="1450" spc="-10" b="1">
                <a:latin typeface="Times New Roman"/>
                <a:cs typeface="Times New Roman"/>
              </a:rPr>
              <a:t>Line 9</a:t>
            </a:r>
            <a:r>
              <a:rPr dirty="0" sz="1450" spc="-10">
                <a:latin typeface="Times New Roman"/>
                <a:cs typeface="Times New Roman"/>
              </a:rPr>
              <a:t>—The variable </a:t>
            </a:r>
            <a:r>
              <a:rPr dirty="0" sz="1450" spc="-10">
                <a:latin typeface="Courier New"/>
                <a:cs typeface="Courier New"/>
              </a:rPr>
              <a:t>pt1</a:t>
            </a:r>
            <a:r>
              <a:rPr dirty="0" sz="1450" spc="-490">
                <a:latin typeface="Courier New"/>
                <a:cs typeface="Courier New"/>
              </a:rPr>
              <a:t> </a:t>
            </a:r>
            <a:r>
              <a:rPr dirty="0" sz="1450" spc="-10">
                <a:latin typeface="Times New Roman"/>
                <a:cs typeface="Times New Roman"/>
              </a:rPr>
              <a:t>is assigned to </a:t>
            </a:r>
            <a:r>
              <a:rPr dirty="0" sz="1450" spc="-10">
                <a:latin typeface="Courier New"/>
                <a:cs typeface="Courier New"/>
              </a:rPr>
              <a:t>pt2</a:t>
            </a:r>
            <a:r>
              <a:rPr dirty="0" sz="1450" spc="-10">
                <a:latin typeface="Times New Roman"/>
                <a:cs typeface="Times New Roman"/>
              </a:rPr>
              <a:t>.</a:t>
            </a:r>
            <a:endParaRPr sz="1450">
              <a:latin typeface="Times New Roman"/>
              <a:cs typeface="Times New Roman"/>
            </a:endParaRPr>
          </a:p>
          <a:p>
            <a:pPr marL="12700" marR="100330">
              <a:lnSpc>
                <a:spcPct val="103499"/>
              </a:lnSpc>
              <a:spcBef>
                <a:spcPts val="720"/>
              </a:spcBef>
            </a:pPr>
            <a:r>
              <a:rPr dirty="0" sz="1450" spc="-10">
                <a:latin typeface="Times New Roman"/>
                <a:cs typeface="Times New Roman"/>
              </a:rPr>
              <a:t>Lines</a:t>
            </a:r>
            <a:r>
              <a:rPr dirty="0" sz="1450">
                <a:latin typeface="Times New Roman"/>
                <a:cs typeface="Times New Roman"/>
              </a:rPr>
              <a:t> </a:t>
            </a:r>
            <a:r>
              <a:rPr dirty="0" sz="1450" spc="-20">
                <a:latin typeface="Times New Roman"/>
                <a:cs typeface="Times New Roman"/>
              </a:rPr>
              <a:t>11–14</a:t>
            </a:r>
            <a:r>
              <a:rPr dirty="0" sz="1450">
                <a:latin typeface="Times New Roman"/>
                <a:cs typeface="Times New Roman"/>
              </a:rPr>
              <a:t> </a:t>
            </a:r>
            <a:r>
              <a:rPr dirty="0" sz="1450" spc="-10">
                <a:latin typeface="Times New Roman"/>
                <a:cs typeface="Times New Roman"/>
              </a:rPr>
              <a:t>are</a:t>
            </a:r>
            <a:r>
              <a:rPr dirty="0" sz="1450">
                <a:latin typeface="Times New Roman"/>
                <a:cs typeface="Times New Roman"/>
              </a:rPr>
              <a:t> </a:t>
            </a:r>
            <a:r>
              <a:rPr dirty="0" sz="1450" spc="-10">
                <a:latin typeface="Times New Roman"/>
                <a:cs typeface="Times New Roman"/>
              </a:rPr>
              <a:t>the</a:t>
            </a:r>
            <a:r>
              <a:rPr dirty="0" sz="1450">
                <a:latin typeface="Times New Roman"/>
                <a:cs typeface="Times New Roman"/>
              </a:rPr>
              <a:t> </a:t>
            </a:r>
            <a:r>
              <a:rPr dirty="0" sz="1450" spc="-10">
                <a:latin typeface="Times New Roman"/>
                <a:cs typeface="Times New Roman"/>
              </a:rPr>
              <a:t>tricky</a:t>
            </a:r>
            <a:r>
              <a:rPr dirty="0" sz="1450">
                <a:latin typeface="Times New Roman"/>
                <a:cs typeface="Times New Roman"/>
              </a:rPr>
              <a:t> </a:t>
            </a:r>
            <a:r>
              <a:rPr dirty="0" sz="1450" spc="-10">
                <a:latin typeface="Times New Roman"/>
                <a:cs typeface="Times New Roman"/>
              </a:rPr>
              <a:t>part.</a:t>
            </a:r>
            <a:r>
              <a:rPr dirty="0" sz="1450">
                <a:latin typeface="Times New Roman"/>
                <a:cs typeface="Times New Roman"/>
              </a:rPr>
              <a:t> </a:t>
            </a:r>
            <a:r>
              <a:rPr dirty="0" sz="1450" spc="-10">
                <a:latin typeface="Times New Roman"/>
                <a:cs typeface="Times New Roman"/>
              </a:rPr>
              <a:t>The</a:t>
            </a:r>
            <a:r>
              <a:rPr dirty="0" sz="1450">
                <a:latin typeface="Times New Roman"/>
                <a:cs typeface="Times New Roman"/>
              </a:rPr>
              <a:t> </a:t>
            </a:r>
            <a:r>
              <a:rPr dirty="0" sz="1450" spc="-10">
                <a:latin typeface="Courier New"/>
                <a:cs typeface="Courier New"/>
              </a:rPr>
              <a:t>x</a:t>
            </a:r>
            <a:r>
              <a:rPr dirty="0" sz="1450" spc="-509">
                <a:latin typeface="Courier New"/>
                <a:cs typeface="Courier New"/>
              </a:rPr>
              <a:t> </a:t>
            </a:r>
            <a:r>
              <a:rPr dirty="0" sz="1450" spc="-10">
                <a:latin typeface="Times New Roman"/>
                <a:cs typeface="Times New Roman"/>
              </a:rPr>
              <a:t>and</a:t>
            </a:r>
            <a:r>
              <a:rPr dirty="0" sz="1450">
                <a:latin typeface="Times New Roman"/>
                <a:cs typeface="Times New Roman"/>
              </a:rPr>
              <a:t> </a:t>
            </a:r>
            <a:r>
              <a:rPr dirty="0" sz="1450" spc="-10">
                <a:latin typeface="Courier New"/>
                <a:cs typeface="Courier New"/>
              </a:rPr>
              <a:t>y</a:t>
            </a:r>
            <a:r>
              <a:rPr dirty="0" sz="1450" spc="-509">
                <a:latin typeface="Courier New"/>
                <a:cs typeface="Courier New"/>
              </a:rPr>
              <a:t> </a:t>
            </a:r>
            <a:r>
              <a:rPr dirty="0" sz="1450" spc="-10">
                <a:latin typeface="Times New Roman"/>
                <a:cs typeface="Times New Roman"/>
              </a:rPr>
              <a:t>variables</a:t>
            </a:r>
            <a:r>
              <a:rPr dirty="0" sz="1450">
                <a:latin typeface="Times New Roman"/>
                <a:cs typeface="Times New Roman"/>
              </a:rPr>
              <a:t> </a:t>
            </a:r>
            <a:r>
              <a:rPr dirty="0" sz="1450" spc="-5">
                <a:latin typeface="Times New Roman"/>
                <a:cs typeface="Times New Roman"/>
              </a:rPr>
              <a:t>of</a:t>
            </a:r>
            <a:r>
              <a:rPr dirty="0" sz="1450">
                <a:latin typeface="Times New Roman"/>
                <a:cs typeface="Times New Roman"/>
              </a:rPr>
              <a:t> </a:t>
            </a:r>
            <a:r>
              <a:rPr dirty="0" sz="1450" spc="-10">
                <a:latin typeface="Courier New"/>
                <a:cs typeface="Courier New"/>
              </a:rPr>
              <a:t>pt1</a:t>
            </a:r>
            <a:r>
              <a:rPr dirty="0" sz="1450" spc="-509">
                <a:latin typeface="Courier New"/>
                <a:cs typeface="Courier New"/>
              </a:rPr>
              <a:t> </a:t>
            </a:r>
            <a:r>
              <a:rPr dirty="0" sz="1450" spc="-10">
                <a:latin typeface="Times New Roman"/>
                <a:cs typeface="Times New Roman"/>
              </a:rPr>
              <a:t>both</a:t>
            </a:r>
            <a:r>
              <a:rPr dirty="0" sz="1450" spc="5">
                <a:latin typeface="Times New Roman"/>
                <a:cs typeface="Times New Roman"/>
              </a:rPr>
              <a:t> </a:t>
            </a:r>
            <a:r>
              <a:rPr dirty="0" sz="1450" spc="-10">
                <a:latin typeface="Times New Roman"/>
                <a:cs typeface="Times New Roman"/>
              </a:rPr>
              <a:t>are</a:t>
            </a:r>
            <a:r>
              <a:rPr dirty="0" sz="1450">
                <a:latin typeface="Times New Roman"/>
                <a:cs typeface="Times New Roman"/>
              </a:rPr>
              <a:t> </a:t>
            </a:r>
            <a:r>
              <a:rPr dirty="0" sz="1450" spc="-10">
                <a:latin typeface="Times New Roman"/>
                <a:cs typeface="Times New Roman"/>
              </a:rPr>
              <a:t>set</a:t>
            </a:r>
            <a:r>
              <a:rPr dirty="0" sz="1450">
                <a:latin typeface="Times New Roman"/>
                <a:cs typeface="Times New Roman"/>
              </a:rPr>
              <a:t> </a:t>
            </a:r>
            <a:r>
              <a:rPr dirty="0" sz="1450" spc="-10">
                <a:latin typeface="Times New Roman"/>
                <a:cs typeface="Times New Roman"/>
              </a:rPr>
              <a:t>to</a:t>
            </a:r>
            <a:r>
              <a:rPr dirty="0" sz="1450">
                <a:latin typeface="Times New Roman"/>
                <a:cs typeface="Times New Roman"/>
              </a:rPr>
              <a:t> </a:t>
            </a:r>
            <a:r>
              <a:rPr dirty="0" sz="1450" spc="-10">
                <a:latin typeface="Times New Roman"/>
                <a:cs typeface="Times New Roman"/>
              </a:rPr>
              <a:t>200</a:t>
            </a:r>
            <a:r>
              <a:rPr dirty="0" sz="1450">
                <a:latin typeface="Times New Roman"/>
                <a:cs typeface="Times New Roman"/>
              </a:rPr>
              <a:t> </a:t>
            </a:r>
            <a:r>
              <a:rPr dirty="0" sz="1450" spc="-10">
                <a:latin typeface="Times New Roman"/>
                <a:cs typeface="Times New Roman"/>
              </a:rPr>
              <a:t>and</a:t>
            </a:r>
            <a:r>
              <a:rPr dirty="0" sz="1450">
                <a:latin typeface="Times New Roman"/>
                <a:cs typeface="Times New Roman"/>
              </a:rPr>
              <a:t> </a:t>
            </a:r>
            <a:r>
              <a:rPr dirty="0" sz="1450" spc="-10">
                <a:latin typeface="Times New Roman"/>
                <a:cs typeface="Times New Roman"/>
              </a:rPr>
              <a:t>all  variables </a:t>
            </a:r>
            <a:r>
              <a:rPr dirty="0" sz="1450" spc="-5">
                <a:latin typeface="Times New Roman"/>
                <a:cs typeface="Times New Roman"/>
              </a:rPr>
              <a:t>of </a:t>
            </a:r>
            <a:r>
              <a:rPr dirty="0" sz="1450" spc="-10">
                <a:latin typeface="Courier New"/>
                <a:cs typeface="Courier New"/>
              </a:rPr>
              <a:t>pt1</a:t>
            </a:r>
            <a:r>
              <a:rPr dirty="0" sz="1450" spc="-515">
                <a:latin typeface="Courier New"/>
                <a:cs typeface="Courier New"/>
              </a:rPr>
              <a:t> </a:t>
            </a:r>
            <a:r>
              <a:rPr dirty="0" sz="1450" spc="-10">
                <a:latin typeface="Times New Roman"/>
                <a:cs typeface="Times New Roman"/>
              </a:rPr>
              <a:t>and</a:t>
            </a:r>
            <a:r>
              <a:rPr dirty="0" sz="1450" spc="-5">
                <a:latin typeface="Times New Roman"/>
                <a:cs typeface="Times New Roman"/>
              </a:rPr>
              <a:t> </a:t>
            </a:r>
            <a:r>
              <a:rPr dirty="0" sz="1450" spc="-10">
                <a:latin typeface="Courier New"/>
                <a:cs typeface="Courier New"/>
              </a:rPr>
              <a:t>pt2</a:t>
            </a:r>
            <a:r>
              <a:rPr dirty="0" sz="1450" spc="-515">
                <a:latin typeface="Courier New"/>
                <a:cs typeface="Courier New"/>
              </a:rPr>
              <a:t> </a:t>
            </a:r>
            <a:r>
              <a:rPr dirty="0" sz="1450" spc="-10">
                <a:latin typeface="Times New Roman"/>
                <a:cs typeface="Times New Roman"/>
              </a:rPr>
              <a:t>are</a:t>
            </a:r>
            <a:r>
              <a:rPr dirty="0" sz="1450" spc="-5">
                <a:latin typeface="Times New Roman"/>
                <a:cs typeface="Times New Roman"/>
              </a:rPr>
              <a:t> </a:t>
            </a:r>
            <a:r>
              <a:rPr dirty="0" sz="1450" spc="-10">
                <a:latin typeface="Times New Roman"/>
                <a:cs typeface="Times New Roman"/>
              </a:rPr>
              <a:t>displayed</a:t>
            </a:r>
            <a:r>
              <a:rPr dirty="0" sz="1450" spc="-5">
                <a:latin typeface="Times New Roman"/>
                <a:cs typeface="Times New Roman"/>
              </a:rPr>
              <a:t> </a:t>
            </a:r>
            <a:r>
              <a:rPr dirty="0" sz="1450" spc="-10">
                <a:latin typeface="Times New Roman"/>
                <a:cs typeface="Times New Roman"/>
              </a:rPr>
              <a:t>onscreen.</a:t>
            </a:r>
            <a:endParaRPr sz="1450">
              <a:latin typeface="Times New Roman"/>
              <a:cs typeface="Times New Roman"/>
            </a:endParaRPr>
          </a:p>
          <a:p>
            <a:pPr marL="12700" marR="35560">
              <a:lnSpc>
                <a:spcPct val="100699"/>
              </a:lnSpc>
              <a:spcBef>
                <a:spcPts val="770"/>
              </a:spcBef>
            </a:pPr>
            <a:r>
              <a:rPr dirty="0" sz="1450" spc="-60">
                <a:latin typeface="Times New Roman"/>
                <a:cs typeface="Times New Roman"/>
              </a:rPr>
              <a:t>You</a:t>
            </a:r>
            <a:r>
              <a:rPr dirty="0" sz="1450">
                <a:latin typeface="Times New Roman"/>
                <a:cs typeface="Times New Roman"/>
              </a:rPr>
              <a:t> </a:t>
            </a:r>
            <a:r>
              <a:rPr dirty="0" sz="1450" spc="-10">
                <a:latin typeface="Times New Roman"/>
                <a:cs typeface="Times New Roman"/>
              </a:rPr>
              <a:t>might</a:t>
            </a:r>
            <a:r>
              <a:rPr dirty="0" sz="1450">
                <a:latin typeface="Times New Roman"/>
                <a:cs typeface="Times New Roman"/>
              </a:rPr>
              <a:t> </a:t>
            </a:r>
            <a:r>
              <a:rPr dirty="0" sz="1450" spc="-10">
                <a:latin typeface="Times New Roman"/>
                <a:cs typeface="Times New Roman"/>
              </a:rPr>
              <a:t>expect</a:t>
            </a:r>
            <a:r>
              <a:rPr dirty="0" sz="1450">
                <a:latin typeface="Times New Roman"/>
                <a:cs typeface="Times New Roman"/>
              </a:rPr>
              <a:t> </a:t>
            </a:r>
            <a:r>
              <a:rPr dirty="0" sz="1450" spc="-10">
                <a:latin typeface="Courier New"/>
                <a:cs typeface="Courier New"/>
              </a:rPr>
              <a:t>pt1</a:t>
            </a:r>
            <a:r>
              <a:rPr dirty="0" sz="1450" spc="-509">
                <a:latin typeface="Courier New"/>
                <a:cs typeface="Courier New"/>
              </a:rPr>
              <a:t> </a:t>
            </a:r>
            <a:r>
              <a:rPr dirty="0" sz="1450" spc="-10">
                <a:latin typeface="Times New Roman"/>
                <a:cs typeface="Times New Roman"/>
              </a:rPr>
              <a:t>and</a:t>
            </a:r>
            <a:r>
              <a:rPr dirty="0" sz="1450" spc="5">
                <a:latin typeface="Times New Roman"/>
                <a:cs typeface="Times New Roman"/>
              </a:rPr>
              <a:t> </a:t>
            </a:r>
            <a:r>
              <a:rPr dirty="0" sz="1450" spc="-10">
                <a:latin typeface="Courier New"/>
                <a:cs typeface="Courier New"/>
              </a:rPr>
              <a:t>pt2</a:t>
            </a:r>
            <a:r>
              <a:rPr dirty="0" sz="1450" spc="-509">
                <a:latin typeface="Courier New"/>
                <a:cs typeface="Courier New"/>
              </a:rPr>
              <a:t> </a:t>
            </a:r>
            <a:r>
              <a:rPr dirty="0" sz="1450" spc="-10">
                <a:latin typeface="Times New Roman"/>
                <a:cs typeface="Times New Roman"/>
              </a:rPr>
              <a:t>to</a:t>
            </a:r>
            <a:r>
              <a:rPr dirty="0" sz="1450">
                <a:latin typeface="Times New Roman"/>
                <a:cs typeface="Times New Roman"/>
              </a:rPr>
              <a:t> </a:t>
            </a:r>
            <a:r>
              <a:rPr dirty="0" sz="1450" spc="-10">
                <a:latin typeface="Times New Roman"/>
                <a:cs typeface="Times New Roman"/>
              </a:rPr>
              <a:t>have</a:t>
            </a:r>
            <a:r>
              <a:rPr dirty="0" sz="1450">
                <a:latin typeface="Times New Roman"/>
                <a:cs typeface="Times New Roman"/>
              </a:rPr>
              <a:t> </a:t>
            </a:r>
            <a:r>
              <a:rPr dirty="0" sz="1450" spc="-15">
                <a:latin typeface="Times New Roman"/>
                <a:cs typeface="Times New Roman"/>
              </a:rPr>
              <a:t>different</a:t>
            </a:r>
            <a:r>
              <a:rPr dirty="0" sz="1450" spc="5">
                <a:latin typeface="Times New Roman"/>
                <a:cs typeface="Times New Roman"/>
              </a:rPr>
              <a:t> </a:t>
            </a:r>
            <a:r>
              <a:rPr dirty="0" sz="1450" spc="-10">
                <a:latin typeface="Times New Roman"/>
                <a:cs typeface="Times New Roman"/>
              </a:rPr>
              <a:t>values,</a:t>
            </a:r>
            <a:r>
              <a:rPr dirty="0" sz="1450">
                <a:latin typeface="Times New Roman"/>
                <a:cs typeface="Times New Roman"/>
              </a:rPr>
              <a:t> </a:t>
            </a:r>
            <a:r>
              <a:rPr dirty="0" sz="1450" spc="-5">
                <a:latin typeface="Times New Roman"/>
                <a:cs typeface="Times New Roman"/>
              </a:rPr>
              <a:t>but</a:t>
            </a:r>
            <a:r>
              <a:rPr dirty="0" sz="1450">
                <a:latin typeface="Times New Roman"/>
                <a:cs typeface="Times New Roman"/>
              </a:rPr>
              <a:t> </a:t>
            </a:r>
            <a:r>
              <a:rPr dirty="0" u="sng" sz="1450" spc="-10">
                <a:solidFill>
                  <a:srgbClr val="0000ED"/>
                </a:solidFill>
                <a:uFill>
                  <a:solidFill>
                    <a:srgbClr val="0000ED"/>
                  </a:solidFill>
                </a:uFill>
                <a:latin typeface="Times New Roman"/>
                <a:cs typeface="Times New Roman"/>
                <a:hlinkClick r:id="rId2" action="ppaction://hlinksldjump"/>
              </a:rPr>
              <a:t>Figure</a:t>
            </a:r>
            <a:r>
              <a:rPr dirty="0" u="sng" sz="1450">
                <a:solidFill>
                  <a:srgbClr val="0000ED"/>
                </a:solidFill>
                <a:uFill>
                  <a:solidFill>
                    <a:srgbClr val="0000ED"/>
                  </a:solidFill>
                </a:uFill>
                <a:latin typeface="Times New Roman"/>
                <a:cs typeface="Times New Roman"/>
                <a:hlinkClick r:id="rId2" action="ppaction://hlinksldjump"/>
              </a:rPr>
              <a:t> </a:t>
            </a:r>
            <a:r>
              <a:rPr dirty="0" u="sng" sz="1450" spc="-5">
                <a:solidFill>
                  <a:srgbClr val="0000ED"/>
                </a:solidFill>
                <a:uFill>
                  <a:solidFill>
                    <a:srgbClr val="0000ED"/>
                  </a:solidFill>
                </a:uFill>
                <a:latin typeface="Times New Roman"/>
                <a:cs typeface="Times New Roman"/>
                <a:hlinkClick r:id="rId2" action="ppaction://hlinksldjump"/>
              </a:rPr>
              <a:t>3.4</a:t>
            </a:r>
            <a:r>
              <a:rPr dirty="0" sz="1450" spc="5">
                <a:solidFill>
                  <a:srgbClr val="0000ED"/>
                </a:solidFill>
                <a:latin typeface="Times New Roman"/>
                <a:cs typeface="Times New Roman"/>
                <a:hlinkClick r:id="rId2" action="ppaction://hlinksldjump"/>
              </a:rPr>
              <a:t> </a:t>
            </a:r>
            <a:r>
              <a:rPr dirty="0" sz="1450" spc="-10">
                <a:latin typeface="Times New Roman"/>
                <a:cs typeface="Times New Roman"/>
              </a:rPr>
              <a:t>shows</a:t>
            </a:r>
            <a:r>
              <a:rPr dirty="0" sz="1450">
                <a:latin typeface="Times New Roman"/>
                <a:cs typeface="Times New Roman"/>
              </a:rPr>
              <a:t> </a:t>
            </a:r>
            <a:r>
              <a:rPr dirty="0" sz="1450" spc="-10">
                <a:latin typeface="Times New Roman"/>
                <a:cs typeface="Times New Roman"/>
              </a:rPr>
              <a:t>this</a:t>
            </a:r>
            <a:r>
              <a:rPr dirty="0" sz="1450">
                <a:latin typeface="Times New Roman"/>
                <a:cs typeface="Times New Roman"/>
              </a:rPr>
              <a:t> </a:t>
            </a:r>
            <a:r>
              <a:rPr dirty="0" sz="1450" spc="-5">
                <a:latin typeface="Times New Roman"/>
                <a:cs typeface="Times New Roman"/>
              </a:rPr>
              <a:t>not</a:t>
            </a:r>
            <a:r>
              <a:rPr dirty="0" sz="1450">
                <a:latin typeface="Times New Roman"/>
                <a:cs typeface="Times New Roman"/>
              </a:rPr>
              <a:t> </a:t>
            </a:r>
            <a:r>
              <a:rPr dirty="0" sz="1450" spc="-10">
                <a:latin typeface="Times New Roman"/>
                <a:cs typeface="Times New Roman"/>
              </a:rPr>
              <a:t>to  </a:t>
            </a:r>
            <a:r>
              <a:rPr dirty="0" sz="1450" spc="-5">
                <a:latin typeface="Times New Roman"/>
                <a:cs typeface="Times New Roman"/>
              </a:rPr>
              <a:t>be</a:t>
            </a:r>
            <a:r>
              <a:rPr dirty="0" sz="1450">
                <a:latin typeface="Times New Roman"/>
                <a:cs typeface="Times New Roman"/>
              </a:rPr>
              <a:t> </a:t>
            </a:r>
            <a:r>
              <a:rPr dirty="0" sz="1450" spc="-10">
                <a:latin typeface="Times New Roman"/>
                <a:cs typeface="Times New Roman"/>
              </a:rPr>
              <a:t>the</a:t>
            </a:r>
            <a:r>
              <a:rPr dirty="0" sz="1450">
                <a:latin typeface="Times New Roman"/>
                <a:cs typeface="Times New Roman"/>
              </a:rPr>
              <a:t> </a:t>
            </a:r>
            <a:r>
              <a:rPr dirty="0" sz="1450" spc="-10">
                <a:latin typeface="Times New Roman"/>
                <a:cs typeface="Times New Roman"/>
              </a:rPr>
              <a:t>case.</a:t>
            </a:r>
            <a:r>
              <a:rPr dirty="0" sz="1450">
                <a:latin typeface="Times New Roman"/>
                <a:cs typeface="Times New Roman"/>
              </a:rPr>
              <a:t> </a:t>
            </a:r>
            <a:r>
              <a:rPr dirty="0" sz="1450" spc="-10">
                <a:latin typeface="Times New Roman"/>
                <a:cs typeface="Times New Roman"/>
              </a:rPr>
              <a:t>The</a:t>
            </a:r>
            <a:r>
              <a:rPr dirty="0" sz="1450">
                <a:latin typeface="Times New Roman"/>
                <a:cs typeface="Times New Roman"/>
              </a:rPr>
              <a:t> </a:t>
            </a:r>
            <a:r>
              <a:rPr dirty="0" sz="1450" spc="-10">
                <a:latin typeface="Courier New"/>
                <a:cs typeface="Courier New"/>
              </a:rPr>
              <a:t>x</a:t>
            </a:r>
            <a:r>
              <a:rPr dirty="0" sz="1450" spc="-509">
                <a:latin typeface="Courier New"/>
                <a:cs typeface="Courier New"/>
              </a:rPr>
              <a:t> </a:t>
            </a:r>
            <a:r>
              <a:rPr dirty="0" sz="1450" spc="-10">
                <a:latin typeface="Times New Roman"/>
                <a:cs typeface="Times New Roman"/>
              </a:rPr>
              <a:t>and</a:t>
            </a:r>
            <a:r>
              <a:rPr dirty="0" sz="1450">
                <a:latin typeface="Times New Roman"/>
                <a:cs typeface="Times New Roman"/>
              </a:rPr>
              <a:t> </a:t>
            </a:r>
            <a:r>
              <a:rPr dirty="0" sz="1450" spc="-10">
                <a:latin typeface="Courier New"/>
                <a:cs typeface="Courier New"/>
              </a:rPr>
              <a:t>y</a:t>
            </a:r>
            <a:r>
              <a:rPr dirty="0" sz="1450" spc="-509">
                <a:latin typeface="Courier New"/>
                <a:cs typeface="Courier New"/>
              </a:rPr>
              <a:t> </a:t>
            </a:r>
            <a:r>
              <a:rPr dirty="0" sz="1450" spc="-10">
                <a:latin typeface="Times New Roman"/>
                <a:cs typeface="Times New Roman"/>
              </a:rPr>
              <a:t>variables</a:t>
            </a:r>
            <a:r>
              <a:rPr dirty="0" sz="1450">
                <a:latin typeface="Times New Roman"/>
                <a:cs typeface="Times New Roman"/>
              </a:rPr>
              <a:t> </a:t>
            </a:r>
            <a:r>
              <a:rPr dirty="0" sz="1450" spc="-5">
                <a:latin typeface="Times New Roman"/>
                <a:cs typeface="Times New Roman"/>
              </a:rPr>
              <a:t>of</a:t>
            </a:r>
            <a:r>
              <a:rPr dirty="0" sz="1450">
                <a:latin typeface="Times New Roman"/>
                <a:cs typeface="Times New Roman"/>
              </a:rPr>
              <a:t> </a:t>
            </a:r>
            <a:r>
              <a:rPr dirty="0" sz="1450" spc="-10">
                <a:latin typeface="Courier New"/>
                <a:cs typeface="Courier New"/>
              </a:rPr>
              <a:t>pt2</a:t>
            </a:r>
            <a:r>
              <a:rPr dirty="0" sz="1450" spc="-509">
                <a:latin typeface="Courier New"/>
                <a:cs typeface="Courier New"/>
              </a:rPr>
              <a:t> </a:t>
            </a:r>
            <a:r>
              <a:rPr dirty="0" sz="1450" spc="-10">
                <a:latin typeface="Times New Roman"/>
                <a:cs typeface="Times New Roman"/>
              </a:rPr>
              <a:t>also</a:t>
            </a:r>
            <a:r>
              <a:rPr dirty="0" sz="1450">
                <a:latin typeface="Times New Roman"/>
                <a:cs typeface="Times New Roman"/>
              </a:rPr>
              <a:t> </a:t>
            </a:r>
            <a:r>
              <a:rPr dirty="0" sz="1450" spc="-10">
                <a:latin typeface="Times New Roman"/>
                <a:cs typeface="Times New Roman"/>
              </a:rPr>
              <a:t>have</a:t>
            </a:r>
            <a:r>
              <a:rPr dirty="0" sz="1450">
                <a:latin typeface="Times New Roman"/>
                <a:cs typeface="Times New Roman"/>
              </a:rPr>
              <a:t> </a:t>
            </a:r>
            <a:r>
              <a:rPr dirty="0" sz="1450" spc="-10">
                <a:latin typeface="Times New Roman"/>
                <a:cs typeface="Times New Roman"/>
              </a:rPr>
              <a:t>changed</a:t>
            </a:r>
            <a:r>
              <a:rPr dirty="0" sz="1450">
                <a:latin typeface="Times New Roman"/>
                <a:cs typeface="Times New Roman"/>
              </a:rPr>
              <a:t> </a:t>
            </a:r>
            <a:r>
              <a:rPr dirty="0" sz="1450" spc="-10">
                <a:latin typeface="Times New Roman"/>
                <a:cs typeface="Times New Roman"/>
              </a:rPr>
              <a:t>even</a:t>
            </a:r>
            <a:r>
              <a:rPr dirty="0" sz="1450" spc="5">
                <a:latin typeface="Times New Roman"/>
                <a:cs typeface="Times New Roman"/>
              </a:rPr>
              <a:t> </a:t>
            </a:r>
            <a:r>
              <a:rPr dirty="0" sz="1450" spc="-10">
                <a:latin typeface="Times New Roman"/>
                <a:cs typeface="Times New Roman"/>
              </a:rPr>
              <a:t>though</a:t>
            </a:r>
            <a:r>
              <a:rPr dirty="0" sz="1450">
                <a:latin typeface="Times New Roman"/>
                <a:cs typeface="Times New Roman"/>
              </a:rPr>
              <a:t> </a:t>
            </a:r>
            <a:r>
              <a:rPr dirty="0" sz="1450" spc="-10">
                <a:latin typeface="Times New Roman"/>
                <a:cs typeface="Times New Roman"/>
              </a:rPr>
              <a:t>nothing</a:t>
            </a:r>
            <a:r>
              <a:rPr dirty="0" sz="1450">
                <a:latin typeface="Times New Roman"/>
                <a:cs typeface="Times New Roman"/>
              </a:rPr>
              <a:t> </a:t>
            </a:r>
            <a:r>
              <a:rPr dirty="0" sz="1450" spc="-10">
                <a:latin typeface="Times New Roman"/>
                <a:cs typeface="Times New Roman"/>
              </a:rPr>
              <a:t>in</a:t>
            </a:r>
            <a:r>
              <a:rPr dirty="0" sz="1450">
                <a:latin typeface="Times New Roman"/>
                <a:cs typeface="Times New Roman"/>
              </a:rPr>
              <a:t> </a:t>
            </a:r>
            <a:r>
              <a:rPr dirty="0" sz="1450" spc="-10">
                <a:latin typeface="Times New Roman"/>
                <a:cs typeface="Times New Roman"/>
              </a:rPr>
              <a:t>the  program explicitly changes them. This happens because line 7 creates </a:t>
            </a:r>
            <a:r>
              <a:rPr dirty="0" sz="1450" spc="-5">
                <a:latin typeface="Times New Roman"/>
                <a:cs typeface="Times New Roman"/>
              </a:rPr>
              <a:t>a </a:t>
            </a:r>
            <a:r>
              <a:rPr dirty="0" sz="1450" spc="-10">
                <a:latin typeface="Times New Roman"/>
                <a:cs typeface="Times New Roman"/>
              </a:rPr>
              <a:t>reference from  </a:t>
            </a:r>
            <a:r>
              <a:rPr dirty="0" sz="1450" spc="-10">
                <a:latin typeface="Courier New"/>
                <a:cs typeface="Courier New"/>
              </a:rPr>
              <a:t>pt2</a:t>
            </a:r>
            <a:r>
              <a:rPr dirty="0" sz="1450" spc="-515">
                <a:latin typeface="Courier New"/>
                <a:cs typeface="Courier New"/>
              </a:rPr>
              <a:t> </a:t>
            </a:r>
            <a:r>
              <a:rPr dirty="0" sz="1450" spc="-10">
                <a:latin typeface="Times New Roman"/>
                <a:cs typeface="Times New Roman"/>
              </a:rPr>
              <a:t>to</a:t>
            </a:r>
            <a:r>
              <a:rPr dirty="0" sz="1450" spc="-5">
                <a:latin typeface="Times New Roman"/>
                <a:cs typeface="Times New Roman"/>
              </a:rPr>
              <a:t> </a:t>
            </a:r>
            <a:r>
              <a:rPr dirty="0" sz="1450" spc="-10">
                <a:latin typeface="Courier New"/>
                <a:cs typeface="Courier New"/>
              </a:rPr>
              <a:t>pt1</a:t>
            </a:r>
            <a:r>
              <a:rPr dirty="0" sz="1450" spc="-515">
                <a:latin typeface="Courier New"/>
                <a:cs typeface="Courier New"/>
              </a:rPr>
              <a:t> </a:t>
            </a:r>
            <a:r>
              <a:rPr dirty="0" sz="1450" spc="-10">
                <a:latin typeface="Times New Roman"/>
                <a:cs typeface="Times New Roman"/>
              </a:rPr>
              <a:t>instead</a:t>
            </a:r>
            <a:r>
              <a:rPr dirty="0" sz="1450" spc="-5">
                <a:latin typeface="Times New Roman"/>
                <a:cs typeface="Times New Roman"/>
              </a:rPr>
              <a:t> of </a:t>
            </a:r>
            <a:r>
              <a:rPr dirty="0" sz="1450" spc="-10">
                <a:latin typeface="Times New Roman"/>
                <a:cs typeface="Times New Roman"/>
              </a:rPr>
              <a:t>creating</a:t>
            </a:r>
            <a:r>
              <a:rPr dirty="0" sz="1450" spc="-5">
                <a:latin typeface="Times New Roman"/>
                <a:cs typeface="Times New Roman"/>
              </a:rPr>
              <a:t> </a:t>
            </a:r>
            <a:r>
              <a:rPr dirty="0" sz="1450" spc="-10">
                <a:latin typeface="Courier New"/>
                <a:cs typeface="Courier New"/>
              </a:rPr>
              <a:t>pt2</a:t>
            </a:r>
            <a:r>
              <a:rPr dirty="0" sz="1450" spc="-515">
                <a:latin typeface="Courier New"/>
                <a:cs typeface="Courier New"/>
              </a:rPr>
              <a:t> </a:t>
            </a:r>
            <a:r>
              <a:rPr dirty="0" sz="1450" spc="-10">
                <a:latin typeface="Times New Roman"/>
                <a:cs typeface="Times New Roman"/>
              </a:rPr>
              <a:t>as</a:t>
            </a:r>
            <a:r>
              <a:rPr dirty="0" sz="1450" spc="-5">
                <a:latin typeface="Times New Roman"/>
                <a:cs typeface="Times New Roman"/>
              </a:rPr>
              <a:t> a </a:t>
            </a:r>
            <a:r>
              <a:rPr dirty="0" sz="1450" spc="-10">
                <a:latin typeface="Times New Roman"/>
                <a:cs typeface="Times New Roman"/>
              </a:rPr>
              <a:t>new</a:t>
            </a:r>
            <a:r>
              <a:rPr dirty="0" sz="1450" spc="-5">
                <a:latin typeface="Times New Roman"/>
                <a:cs typeface="Times New Roman"/>
              </a:rPr>
              <a:t> </a:t>
            </a:r>
            <a:r>
              <a:rPr dirty="0" sz="1450" spc="-10">
                <a:latin typeface="Times New Roman"/>
                <a:cs typeface="Times New Roman"/>
              </a:rPr>
              <a:t>object</a:t>
            </a:r>
            <a:r>
              <a:rPr dirty="0" sz="1450" spc="-5">
                <a:latin typeface="Times New Roman"/>
                <a:cs typeface="Times New Roman"/>
              </a:rPr>
              <a:t> </a:t>
            </a:r>
            <a:r>
              <a:rPr dirty="0" sz="1450" spc="-10">
                <a:latin typeface="Times New Roman"/>
                <a:cs typeface="Times New Roman"/>
              </a:rPr>
              <a:t>copied</a:t>
            </a:r>
            <a:r>
              <a:rPr dirty="0" sz="1450" spc="-5">
                <a:latin typeface="Times New Roman"/>
                <a:cs typeface="Times New Roman"/>
              </a:rPr>
              <a:t> </a:t>
            </a:r>
            <a:r>
              <a:rPr dirty="0" sz="1450" spc="-10">
                <a:latin typeface="Times New Roman"/>
                <a:cs typeface="Times New Roman"/>
              </a:rPr>
              <a:t>from</a:t>
            </a:r>
            <a:r>
              <a:rPr dirty="0" sz="1450" spc="-5">
                <a:latin typeface="Times New Roman"/>
                <a:cs typeface="Times New Roman"/>
              </a:rPr>
              <a:t> </a:t>
            </a:r>
            <a:r>
              <a:rPr dirty="0" sz="1450" spc="-10">
                <a:latin typeface="Courier New"/>
                <a:cs typeface="Courier New"/>
              </a:rPr>
              <a:t>pt1</a:t>
            </a:r>
            <a:r>
              <a:rPr dirty="0" sz="1450" spc="-10">
                <a:latin typeface="Times New Roman"/>
                <a:cs typeface="Times New Roman"/>
              </a:rPr>
              <a:t>.</a:t>
            </a:r>
            <a:endParaRPr sz="1450">
              <a:latin typeface="Times New Roman"/>
              <a:cs typeface="Times New Roman"/>
            </a:endParaRPr>
          </a:p>
          <a:p>
            <a:pPr marL="12700" marR="5080" indent="-635">
              <a:lnSpc>
                <a:spcPct val="103499"/>
              </a:lnSpc>
              <a:spcBef>
                <a:spcPts val="720"/>
              </a:spcBef>
            </a:pPr>
            <a:r>
              <a:rPr dirty="0" sz="1450" spc="-10">
                <a:latin typeface="Times New Roman"/>
                <a:cs typeface="Times New Roman"/>
              </a:rPr>
              <a:t>The variable </a:t>
            </a:r>
            <a:r>
              <a:rPr dirty="0" sz="1450" spc="-10">
                <a:latin typeface="Courier New"/>
                <a:cs typeface="Courier New"/>
              </a:rPr>
              <a:t>pt2</a:t>
            </a:r>
            <a:r>
              <a:rPr dirty="0" sz="1450" spc="-380">
                <a:latin typeface="Courier New"/>
                <a:cs typeface="Courier New"/>
              </a:rPr>
              <a:t> </a:t>
            </a:r>
            <a:r>
              <a:rPr dirty="0" sz="1450" spc="-10">
                <a:latin typeface="Times New Roman"/>
                <a:cs typeface="Times New Roman"/>
              </a:rPr>
              <a:t>is </a:t>
            </a:r>
            <a:r>
              <a:rPr dirty="0" sz="1450" spc="-5">
                <a:latin typeface="Times New Roman"/>
                <a:cs typeface="Times New Roman"/>
              </a:rPr>
              <a:t>a </a:t>
            </a:r>
            <a:r>
              <a:rPr dirty="0" sz="1450" spc="-10">
                <a:latin typeface="Times New Roman"/>
                <a:cs typeface="Times New Roman"/>
              </a:rPr>
              <a:t>reference to the same object as </a:t>
            </a:r>
            <a:r>
              <a:rPr dirty="0" sz="1450" spc="-10">
                <a:latin typeface="Courier New"/>
                <a:cs typeface="Courier New"/>
              </a:rPr>
              <a:t>pt1</a:t>
            </a:r>
            <a:r>
              <a:rPr dirty="0" sz="1450" spc="-10">
                <a:latin typeface="Times New Roman"/>
                <a:cs typeface="Times New Roman"/>
              </a:rPr>
              <a:t>, as shown in </a:t>
            </a:r>
            <a:r>
              <a:rPr dirty="0" u="sng" sz="1450" spc="-10">
                <a:solidFill>
                  <a:srgbClr val="0000ED"/>
                </a:solidFill>
                <a:uFill>
                  <a:solidFill>
                    <a:srgbClr val="0000ED"/>
                  </a:solidFill>
                </a:uFill>
                <a:latin typeface="Times New Roman"/>
                <a:cs typeface="Times New Roman"/>
                <a:hlinkClick r:id="rId2" action="ppaction://hlinksldjump"/>
              </a:rPr>
              <a:t>Figure </a:t>
            </a:r>
            <a:r>
              <a:rPr dirty="0" u="sng" sz="1450" spc="-5">
                <a:solidFill>
                  <a:srgbClr val="0000ED"/>
                </a:solidFill>
                <a:uFill>
                  <a:solidFill>
                    <a:srgbClr val="0000ED"/>
                  </a:solidFill>
                </a:uFill>
                <a:latin typeface="Times New Roman"/>
                <a:cs typeface="Times New Roman"/>
                <a:hlinkClick r:id="rId2" action="ppaction://hlinksldjump"/>
              </a:rPr>
              <a:t>3.5</a:t>
            </a:r>
            <a:r>
              <a:rPr dirty="0" sz="1450" spc="-5">
                <a:latin typeface="Times New Roman"/>
                <a:cs typeface="Times New Roman"/>
              </a:rPr>
              <a:t>. </a:t>
            </a:r>
            <a:r>
              <a:rPr dirty="0" sz="1450" spc="-10">
                <a:latin typeface="Times New Roman"/>
                <a:cs typeface="Times New Roman"/>
              </a:rPr>
              <a:t>Either  variable can </a:t>
            </a:r>
            <a:r>
              <a:rPr dirty="0" sz="1450" spc="-5">
                <a:latin typeface="Times New Roman"/>
                <a:cs typeface="Times New Roman"/>
              </a:rPr>
              <a:t>be </a:t>
            </a:r>
            <a:r>
              <a:rPr dirty="0" sz="1450" spc="-10">
                <a:latin typeface="Times New Roman"/>
                <a:cs typeface="Times New Roman"/>
              </a:rPr>
              <a:t>used to refer to the object </a:t>
            </a:r>
            <a:r>
              <a:rPr dirty="0" sz="1450" spc="-5">
                <a:latin typeface="Times New Roman"/>
                <a:cs typeface="Times New Roman"/>
              </a:rPr>
              <a:t>or </a:t>
            </a:r>
            <a:r>
              <a:rPr dirty="0" sz="1450" spc="-10">
                <a:latin typeface="Times New Roman"/>
                <a:cs typeface="Times New Roman"/>
              </a:rPr>
              <a:t>to change its</a:t>
            </a:r>
            <a:r>
              <a:rPr dirty="0" sz="1450" spc="60">
                <a:latin typeface="Times New Roman"/>
                <a:cs typeface="Times New Roman"/>
              </a:rPr>
              <a:t> </a:t>
            </a:r>
            <a:r>
              <a:rPr dirty="0" sz="1450" spc="-10">
                <a:latin typeface="Times New Roman"/>
                <a:cs typeface="Times New Roman"/>
              </a:rPr>
              <a:t>variables.</a:t>
            </a:r>
            <a:endParaRPr sz="1450">
              <a:latin typeface="Times New Roman"/>
              <a:cs typeface="Times New Roman"/>
            </a:endParaRPr>
          </a:p>
        </p:txBody>
      </p:sp>
      <p:sp>
        <p:nvSpPr>
          <p:cNvPr id="26" name="object 26"/>
          <p:cNvSpPr/>
          <p:nvPr/>
        </p:nvSpPr>
        <p:spPr>
          <a:xfrm>
            <a:off x="2971012" y="9100546"/>
            <a:ext cx="1617979" cy="731701"/>
          </a:xfrm>
          <a:prstGeom prst="rect">
            <a:avLst/>
          </a:prstGeom>
          <a:blipFill>
            <a:blip r:embed="rId5" cstate="print"/>
            <a:stretch>
              <a:fillRect/>
            </a:stretch>
          </a:blipFill>
        </p:spPr>
        <p:txBody>
          <a:bodyPr wrap="square" lIns="0" tIns="0" rIns="0" bIns="0" rtlCol="0"/>
          <a:lstStyle/>
          <a:p/>
        </p:txBody>
      </p:sp>
      <p:sp>
        <p:nvSpPr>
          <p:cNvPr id="27" name="object 27"/>
          <p:cNvSpPr txBox="1"/>
          <p:nvPr/>
        </p:nvSpPr>
        <p:spPr>
          <a:xfrm>
            <a:off x="2447689" y="9892717"/>
            <a:ext cx="2665095" cy="245110"/>
          </a:xfrm>
          <a:prstGeom prst="rect">
            <a:avLst/>
          </a:prstGeom>
        </p:spPr>
        <p:txBody>
          <a:bodyPr wrap="square" lIns="0" tIns="11430" rIns="0" bIns="0" rtlCol="0" vert="horz">
            <a:spAutoFit/>
          </a:bodyPr>
          <a:lstStyle/>
          <a:p>
            <a:pPr marL="12700">
              <a:lnSpc>
                <a:spcPct val="100000"/>
              </a:lnSpc>
              <a:spcBef>
                <a:spcPts val="90"/>
              </a:spcBef>
            </a:pPr>
            <a:r>
              <a:rPr dirty="0" sz="1450" spc="-15" b="1">
                <a:solidFill>
                  <a:srgbClr val="666666"/>
                </a:solidFill>
                <a:latin typeface="Times New Roman"/>
                <a:cs typeface="Times New Roman"/>
              </a:rPr>
              <a:t>FIGURE </a:t>
            </a:r>
            <a:r>
              <a:rPr dirty="0" sz="1450" spc="-5" b="1">
                <a:solidFill>
                  <a:srgbClr val="666666"/>
                </a:solidFill>
                <a:latin typeface="Times New Roman"/>
                <a:cs typeface="Times New Roman"/>
              </a:rPr>
              <a:t>3.5 </a:t>
            </a:r>
            <a:r>
              <a:rPr dirty="0" sz="1450" spc="-10">
                <a:latin typeface="Times New Roman"/>
                <a:cs typeface="Times New Roman"/>
              </a:rPr>
              <a:t>References to</a:t>
            </a:r>
            <a:r>
              <a:rPr dirty="0" sz="1450" spc="-20">
                <a:latin typeface="Times New Roman"/>
                <a:cs typeface="Times New Roman"/>
              </a:rPr>
              <a:t> </a:t>
            </a:r>
            <a:r>
              <a:rPr dirty="0" sz="1450" spc="-10">
                <a:latin typeface="Times New Roman"/>
                <a:cs typeface="Times New Roman"/>
              </a:rPr>
              <a:t>objects.</a:t>
            </a:r>
            <a:endParaRPr sz="1450">
              <a:latin typeface="Times New Roman"/>
              <a:cs typeface="Times New Roman"/>
            </a:endParaRPr>
          </a:p>
        </p:txBody>
      </p:sp>
      <p:sp>
        <p:nvSpPr>
          <p:cNvPr id="28" name="object 28"/>
          <p:cNvSpPr txBox="1">
            <a:spLocks noGrp="1"/>
          </p:cNvSpPr>
          <p:nvPr>
            <p:ph type="sldNum" idx="7" sz="quarter"/>
          </p:nvPr>
        </p:nvSpPr>
        <p:spPr>
          <a:prstGeom prst="rect"/>
        </p:spPr>
        <p:txBody>
          <a:bodyPr wrap="square" lIns="0" tIns="3175" rIns="0" bIns="0" rtlCol="0" vert="horz">
            <a:spAutoFit/>
          </a:bodyPr>
          <a:lstStyle/>
          <a:p>
            <a:pPr marL="12700">
              <a:lnSpc>
                <a:spcPct val="100000"/>
              </a:lnSpc>
              <a:spcBef>
                <a:spcPts val="25"/>
              </a:spcBef>
            </a:pPr>
            <a:r>
              <a:rPr dirty="0"/>
              <a:t>Page </a:t>
            </a:r>
            <a:fld id="{81D60167-4931-47E6-BA6A-407CBD079E47}" type="slidenum">
              <a:rPr dirty="0"/>
              <a:t>10</a:t>
            </a:fld>
            <a:r>
              <a:rPr dirty="0"/>
              <a:t> of</a:t>
            </a:r>
            <a:r>
              <a:rPr dirty="0" spc="-90"/>
              <a:t> </a:t>
            </a:r>
            <a:r>
              <a:rPr dirty="0"/>
              <a:t>22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196" y="7733174"/>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3" name="object 3"/>
          <p:cNvSpPr/>
          <p:nvPr/>
        </p:nvSpPr>
        <p:spPr>
          <a:xfrm>
            <a:off x="457196" y="7760613"/>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4" name="object 4"/>
          <p:cNvSpPr/>
          <p:nvPr/>
        </p:nvSpPr>
        <p:spPr>
          <a:xfrm>
            <a:off x="457196" y="7728601"/>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5" name="object 5"/>
          <p:cNvSpPr/>
          <p:nvPr/>
        </p:nvSpPr>
        <p:spPr>
          <a:xfrm>
            <a:off x="457196" y="7728601"/>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6" name="object 6"/>
          <p:cNvSpPr/>
          <p:nvPr/>
        </p:nvSpPr>
        <p:spPr>
          <a:xfrm>
            <a:off x="7093656" y="7737747"/>
            <a:ext cx="9525" cy="27940"/>
          </a:xfrm>
          <a:custGeom>
            <a:avLst/>
            <a:gdLst/>
            <a:ahLst/>
            <a:cxnLst/>
            <a:rect l="l" t="t" r="r" b="b"/>
            <a:pathLst>
              <a:path w="9525" h="27940">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7" name="object 7"/>
          <p:cNvSpPr/>
          <p:nvPr/>
        </p:nvSpPr>
        <p:spPr>
          <a:xfrm>
            <a:off x="7093656" y="7737747"/>
            <a:ext cx="9525" cy="27940"/>
          </a:xfrm>
          <a:custGeom>
            <a:avLst/>
            <a:gdLst/>
            <a:ahLst/>
            <a:cxnLst/>
            <a:rect l="l" t="t" r="r" b="b"/>
            <a:pathLst>
              <a:path w="9525" h="27940">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8" name="object 8"/>
          <p:cNvSpPr txBox="1"/>
          <p:nvPr/>
        </p:nvSpPr>
        <p:spPr>
          <a:xfrm>
            <a:off x="444501" y="408038"/>
            <a:ext cx="6618605" cy="6958330"/>
          </a:xfrm>
          <a:prstGeom prst="rect">
            <a:avLst/>
          </a:prstGeom>
        </p:spPr>
        <p:txBody>
          <a:bodyPr wrap="square" lIns="0" tIns="16510" rIns="0" bIns="0" rtlCol="0" vert="horz">
            <a:spAutoFit/>
          </a:bodyPr>
          <a:lstStyle/>
          <a:p>
            <a:pPr marL="259079">
              <a:lnSpc>
                <a:spcPct val="100000"/>
              </a:lnSpc>
              <a:spcBef>
                <a:spcPts val="130"/>
              </a:spcBef>
            </a:pPr>
            <a:r>
              <a:rPr dirty="0" sz="1050" spc="10">
                <a:latin typeface="Courier New"/>
                <a:cs typeface="Courier New"/>
              </a:rPr>
              <a:t>String name </a:t>
            </a:r>
            <a:r>
              <a:rPr dirty="0" sz="1050" spc="15">
                <a:latin typeface="Courier New"/>
                <a:cs typeface="Courier New"/>
              </a:rPr>
              <a:t>= </a:t>
            </a:r>
            <a:r>
              <a:rPr dirty="0" sz="1050" spc="10">
                <a:solidFill>
                  <a:srgbClr val="0000FF"/>
                </a:solidFill>
                <a:latin typeface="Courier New"/>
                <a:cs typeface="Courier New"/>
              </a:rPr>
              <a:t>new </a:t>
            </a:r>
            <a:r>
              <a:rPr dirty="0" sz="1050" spc="10">
                <a:latin typeface="Courier New"/>
                <a:cs typeface="Courier New"/>
              </a:rPr>
              <a:t>String(</a:t>
            </a:r>
            <a:r>
              <a:rPr dirty="0" sz="1050" spc="10">
                <a:solidFill>
                  <a:srgbClr val="993300"/>
                </a:solidFill>
                <a:latin typeface="Courier New"/>
                <a:cs typeface="Courier New"/>
              </a:rPr>
              <a:t>“Hal</a:t>
            </a:r>
            <a:r>
              <a:rPr dirty="0" sz="1050" spc="30">
                <a:solidFill>
                  <a:srgbClr val="993300"/>
                </a:solidFill>
                <a:latin typeface="Courier New"/>
                <a:cs typeface="Courier New"/>
              </a:rPr>
              <a:t> </a:t>
            </a:r>
            <a:r>
              <a:rPr dirty="0" sz="1050" spc="10">
                <a:solidFill>
                  <a:srgbClr val="993300"/>
                </a:solidFill>
                <a:latin typeface="Courier New"/>
                <a:cs typeface="Courier New"/>
              </a:rPr>
              <a:t>Jordan”</a:t>
            </a:r>
            <a:r>
              <a:rPr dirty="0" sz="1050" spc="10">
                <a:latin typeface="Courier New"/>
                <a:cs typeface="Courier New"/>
              </a:rPr>
              <a:t>);</a:t>
            </a:r>
            <a:endParaRPr sz="1050">
              <a:latin typeface="Courier New"/>
              <a:cs typeface="Courier New"/>
            </a:endParaRPr>
          </a:p>
          <a:p>
            <a:pPr marL="259079" marR="2155190">
              <a:lnSpc>
                <a:spcPct val="194300"/>
              </a:lnSpc>
            </a:pPr>
            <a:r>
              <a:rPr dirty="0" sz="1050" spc="10">
                <a:latin typeface="Courier New"/>
                <a:cs typeface="Courier New"/>
              </a:rPr>
              <a:t>URL address </a:t>
            </a:r>
            <a:r>
              <a:rPr dirty="0" sz="1050" spc="15">
                <a:latin typeface="Courier New"/>
                <a:cs typeface="Courier New"/>
              </a:rPr>
              <a:t>= </a:t>
            </a:r>
            <a:r>
              <a:rPr dirty="0" sz="1050" spc="10">
                <a:solidFill>
                  <a:srgbClr val="0000FF"/>
                </a:solidFill>
                <a:latin typeface="Courier New"/>
                <a:cs typeface="Courier New"/>
              </a:rPr>
              <a:t>new </a:t>
            </a:r>
            <a:r>
              <a:rPr dirty="0" sz="1050" spc="10">
                <a:latin typeface="Courier New"/>
                <a:cs typeface="Courier New"/>
              </a:rPr>
              <a:t>URL(</a:t>
            </a:r>
            <a:r>
              <a:rPr dirty="0" sz="1050" spc="10">
                <a:solidFill>
                  <a:srgbClr val="993300"/>
                </a:solidFill>
                <a:latin typeface="Courier New"/>
                <a:cs typeface="Courier New"/>
              </a:rPr>
              <a:t>“</a:t>
            </a:r>
            <a:r>
              <a:rPr dirty="0" sz="1050" spc="10">
                <a:solidFill>
                  <a:srgbClr val="993300"/>
                </a:solidFill>
                <a:latin typeface="Courier New"/>
                <a:cs typeface="Courier New"/>
                <a:hlinkClick r:id="rId2"/>
              </a:rPr>
              <a:t>http://www.java21days.com</a:t>
            </a:r>
            <a:r>
              <a:rPr dirty="0" sz="1050" spc="10">
                <a:solidFill>
                  <a:srgbClr val="993300"/>
                </a:solidFill>
                <a:latin typeface="Courier New"/>
                <a:cs typeface="Courier New"/>
              </a:rPr>
              <a:t>”</a:t>
            </a:r>
            <a:r>
              <a:rPr dirty="0" sz="1050" spc="10">
                <a:latin typeface="Courier New"/>
                <a:cs typeface="Courier New"/>
              </a:rPr>
              <a:t>);  MarsRobot robbie </a:t>
            </a:r>
            <a:r>
              <a:rPr dirty="0" sz="1050" spc="15">
                <a:latin typeface="Courier New"/>
                <a:cs typeface="Courier New"/>
              </a:rPr>
              <a:t>= </a:t>
            </a:r>
            <a:r>
              <a:rPr dirty="0" sz="1050" spc="10">
                <a:solidFill>
                  <a:srgbClr val="0000FF"/>
                </a:solidFill>
                <a:latin typeface="Courier New"/>
                <a:cs typeface="Courier New"/>
              </a:rPr>
              <a:t>new</a:t>
            </a:r>
            <a:r>
              <a:rPr dirty="0" sz="1050" spc="25">
                <a:solidFill>
                  <a:srgbClr val="0000FF"/>
                </a:solidFill>
                <a:latin typeface="Courier New"/>
                <a:cs typeface="Courier New"/>
              </a:rPr>
              <a:t> </a:t>
            </a:r>
            <a:r>
              <a:rPr dirty="0" sz="1050" spc="10">
                <a:latin typeface="Courier New"/>
                <a:cs typeface="Courier New"/>
              </a:rPr>
              <a:t>MarsRobot();</a:t>
            </a:r>
            <a:endParaRPr sz="1050">
              <a:latin typeface="Courier New"/>
              <a:cs typeface="Courier New"/>
            </a:endParaRPr>
          </a:p>
          <a:p>
            <a:pPr marL="12700" marR="56515">
              <a:lnSpc>
                <a:spcPts val="1660"/>
              </a:lnSpc>
              <a:spcBef>
                <a:spcPts val="840"/>
              </a:spcBef>
            </a:pPr>
            <a:r>
              <a:rPr dirty="0" sz="1450" spc="-10">
                <a:latin typeface="Times New Roman"/>
                <a:cs typeface="Times New Roman"/>
              </a:rPr>
              <a:t>The parentheses are important and </a:t>
            </a:r>
            <a:r>
              <a:rPr dirty="0" sz="1450" spc="-15">
                <a:latin typeface="Times New Roman"/>
                <a:cs typeface="Times New Roman"/>
              </a:rPr>
              <a:t>can’t </a:t>
            </a:r>
            <a:r>
              <a:rPr dirty="0" sz="1450" spc="-5">
                <a:latin typeface="Times New Roman"/>
                <a:cs typeface="Times New Roman"/>
              </a:rPr>
              <a:t>be </a:t>
            </a:r>
            <a:r>
              <a:rPr dirty="0" sz="1450" spc="-10">
                <a:latin typeface="Times New Roman"/>
                <a:cs typeface="Times New Roman"/>
              </a:rPr>
              <a:t>omitted. They can </a:t>
            </a:r>
            <a:r>
              <a:rPr dirty="0" sz="1450" spc="-5">
                <a:latin typeface="Times New Roman"/>
                <a:cs typeface="Times New Roman"/>
              </a:rPr>
              <a:t>be </a:t>
            </a:r>
            <a:r>
              <a:rPr dirty="0" sz="1450" spc="-25">
                <a:latin typeface="Times New Roman"/>
                <a:cs typeface="Times New Roman"/>
              </a:rPr>
              <a:t>empty, </a:t>
            </a:r>
            <a:r>
              <a:rPr dirty="0" sz="1450" spc="-15">
                <a:latin typeface="Times New Roman"/>
                <a:cs typeface="Times New Roman"/>
              </a:rPr>
              <a:t>however, </a:t>
            </a:r>
            <a:r>
              <a:rPr dirty="0" sz="1450" spc="-10">
                <a:latin typeface="Times New Roman"/>
                <a:cs typeface="Times New Roman"/>
              </a:rPr>
              <a:t>in  which case the most simple, basic object </a:t>
            </a:r>
            <a:r>
              <a:rPr dirty="0" sz="1450" spc="-5">
                <a:latin typeface="Times New Roman"/>
                <a:cs typeface="Times New Roman"/>
              </a:rPr>
              <a:t>of </a:t>
            </a:r>
            <a:r>
              <a:rPr dirty="0" sz="1450" spc="-10">
                <a:latin typeface="Times New Roman"/>
                <a:cs typeface="Times New Roman"/>
              </a:rPr>
              <a:t>that class is created. The parentheses also can  contain </a:t>
            </a:r>
            <a:r>
              <a:rPr dirty="0" sz="1450" spc="-15">
                <a:latin typeface="Times New Roman"/>
                <a:cs typeface="Times New Roman"/>
              </a:rPr>
              <a:t>arguments </a:t>
            </a:r>
            <a:r>
              <a:rPr dirty="0" sz="1450" spc="-10">
                <a:latin typeface="Times New Roman"/>
                <a:cs typeface="Times New Roman"/>
              </a:rPr>
              <a:t>that determine the values </a:t>
            </a:r>
            <a:r>
              <a:rPr dirty="0" sz="1450" spc="-5">
                <a:latin typeface="Times New Roman"/>
                <a:cs typeface="Times New Roman"/>
              </a:rPr>
              <a:t>of </a:t>
            </a:r>
            <a:r>
              <a:rPr dirty="0" sz="1450" spc="-10">
                <a:latin typeface="Times New Roman"/>
                <a:cs typeface="Times New Roman"/>
              </a:rPr>
              <a:t>instance variables </a:t>
            </a:r>
            <a:r>
              <a:rPr dirty="0" sz="1450" spc="-5">
                <a:latin typeface="Times New Roman"/>
                <a:cs typeface="Times New Roman"/>
              </a:rPr>
              <a:t>or </a:t>
            </a:r>
            <a:r>
              <a:rPr dirty="0" sz="1450" spc="-10">
                <a:latin typeface="Times New Roman"/>
                <a:cs typeface="Times New Roman"/>
              </a:rPr>
              <a:t>other initial qualities  </a:t>
            </a:r>
            <a:r>
              <a:rPr dirty="0" sz="1450" spc="-5">
                <a:latin typeface="Times New Roman"/>
                <a:cs typeface="Times New Roman"/>
              </a:rPr>
              <a:t>of </a:t>
            </a:r>
            <a:r>
              <a:rPr dirty="0" sz="1450" spc="-10">
                <a:latin typeface="Times New Roman"/>
                <a:cs typeface="Times New Roman"/>
              </a:rPr>
              <a:t>that object.</a:t>
            </a:r>
            <a:endParaRPr sz="1450">
              <a:latin typeface="Times New Roman"/>
              <a:cs typeface="Times New Roman"/>
            </a:endParaRPr>
          </a:p>
          <a:p>
            <a:pPr marL="12700">
              <a:lnSpc>
                <a:spcPct val="100000"/>
              </a:lnSpc>
              <a:spcBef>
                <a:spcPts val="580"/>
              </a:spcBef>
            </a:pPr>
            <a:r>
              <a:rPr dirty="0" sz="1450" spc="-10">
                <a:latin typeface="Times New Roman"/>
                <a:cs typeface="Times New Roman"/>
              </a:rPr>
              <a:t>Here are two objects being created with</a:t>
            </a:r>
            <a:r>
              <a:rPr dirty="0" sz="1450" spc="25">
                <a:latin typeface="Times New Roman"/>
                <a:cs typeface="Times New Roman"/>
              </a:rPr>
              <a:t> </a:t>
            </a:r>
            <a:r>
              <a:rPr dirty="0" sz="1450" spc="-15">
                <a:latin typeface="Times New Roman"/>
                <a:cs typeface="Times New Roman"/>
              </a:rPr>
              <a:t>arguments:</a:t>
            </a:r>
            <a:endParaRPr sz="1450">
              <a:latin typeface="Times New Roman"/>
              <a:cs typeface="Times New Roman"/>
            </a:endParaRPr>
          </a:p>
          <a:p>
            <a:pPr marL="259079" marR="3388995">
              <a:lnSpc>
                <a:spcPct val="194300"/>
              </a:lnSpc>
              <a:spcBef>
                <a:spcPts val="1290"/>
              </a:spcBef>
            </a:pPr>
            <a:r>
              <a:rPr dirty="0" sz="1050" spc="10">
                <a:latin typeface="Courier New"/>
                <a:cs typeface="Courier New"/>
              </a:rPr>
              <a:t>Random seed </a:t>
            </a:r>
            <a:r>
              <a:rPr dirty="0" sz="1050" spc="15">
                <a:latin typeface="Courier New"/>
                <a:cs typeface="Courier New"/>
              </a:rPr>
              <a:t>= </a:t>
            </a:r>
            <a:r>
              <a:rPr dirty="0" sz="1050" spc="10">
                <a:solidFill>
                  <a:srgbClr val="0000FF"/>
                </a:solidFill>
                <a:latin typeface="Courier New"/>
                <a:cs typeface="Courier New"/>
              </a:rPr>
              <a:t>new </a:t>
            </a:r>
            <a:r>
              <a:rPr dirty="0" sz="1050" spc="10">
                <a:latin typeface="Courier New"/>
                <a:cs typeface="Courier New"/>
              </a:rPr>
              <a:t>Random(606843071);  Point </a:t>
            </a:r>
            <a:r>
              <a:rPr dirty="0" sz="1050" spc="15">
                <a:latin typeface="Courier New"/>
                <a:cs typeface="Courier New"/>
              </a:rPr>
              <a:t>pt = </a:t>
            </a:r>
            <a:r>
              <a:rPr dirty="0" sz="1050" spc="10">
                <a:solidFill>
                  <a:srgbClr val="0000FF"/>
                </a:solidFill>
                <a:latin typeface="Courier New"/>
                <a:cs typeface="Courier New"/>
              </a:rPr>
              <a:t>new </a:t>
            </a:r>
            <a:r>
              <a:rPr dirty="0" sz="1050" spc="10">
                <a:latin typeface="Courier New"/>
                <a:cs typeface="Courier New"/>
              </a:rPr>
              <a:t>Point(0,</a:t>
            </a:r>
            <a:r>
              <a:rPr dirty="0" sz="1050" spc="15">
                <a:latin typeface="Courier New"/>
                <a:cs typeface="Courier New"/>
              </a:rPr>
              <a:t> </a:t>
            </a:r>
            <a:r>
              <a:rPr dirty="0" sz="1050" spc="10">
                <a:latin typeface="Courier New"/>
                <a:cs typeface="Courier New"/>
              </a:rPr>
              <a:t>0);</a:t>
            </a:r>
            <a:endParaRPr sz="1050">
              <a:latin typeface="Courier New"/>
              <a:cs typeface="Courier New"/>
            </a:endParaRPr>
          </a:p>
          <a:p>
            <a:pPr>
              <a:lnSpc>
                <a:spcPct val="100000"/>
              </a:lnSpc>
            </a:pPr>
            <a:endParaRPr sz="1200">
              <a:latin typeface="Times New Roman"/>
              <a:cs typeface="Times New Roman"/>
            </a:endParaRPr>
          </a:p>
          <a:p>
            <a:pPr>
              <a:lnSpc>
                <a:spcPct val="100000"/>
              </a:lnSpc>
              <a:spcBef>
                <a:spcPts val="40"/>
              </a:spcBef>
            </a:pPr>
            <a:endParaRPr sz="1150">
              <a:latin typeface="Times New Roman"/>
              <a:cs typeface="Times New Roman"/>
            </a:endParaRPr>
          </a:p>
          <a:p>
            <a:pPr marL="12700" marR="291465" indent="61594">
              <a:lnSpc>
                <a:spcPts val="1660"/>
              </a:lnSpc>
            </a:pPr>
            <a:r>
              <a:rPr dirty="0" baseline="-7662" sz="2175" spc="-15">
                <a:latin typeface="Times New Roman"/>
                <a:cs typeface="Times New Roman"/>
              </a:rPr>
              <a:t>If </a:t>
            </a:r>
            <a:r>
              <a:rPr dirty="0" sz="1450" spc="-10">
                <a:latin typeface="Times New Roman"/>
                <a:cs typeface="Times New Roman"/>
              </a:rPr>
              <a:t>you try to create </a:t>
            </a:r>
            <a:r>
              <a:rPr dirty="0" sz="1450" spc="-5">
                <a:latin typeface="Times New Roman"/>
                <a:cs typeface="Times New Roman"/>
              </a:rPr>
              <a:t>a </a:t>
            </a:r>
            <a:r>
              <a:rPr dirty="0" sz="1450" spc="-10">
                <a:latin typeface="Times New Roman"/>
                <a:cs typeface="Times New Roman"/>
              </a:rPr>
              <a:t>new instance </a:t>
            </a:r>
            <a:r>
              <a:rPr dirty="0" sz="1450" spc="-5">
                <a:latin typeface="Times New Roman"/>
                <a:cs typeface="Times New Roman"/>
              </a:rPr>
              <a:t>of a </a:t>
            </a:r>
            <a:r>
              <a:rPr dirty="0" sz="1450" spc="-10">
                <a:latin typeface="Times New Roman"/>
                <a:cs typeface="Times New Roman"/>
              </a:rPr>
              <a:t>class with the wrong number </a:t>
            </a:r>
            <a:r>
              <a:rPr dirty="0" sz="1450" spc="-5">
                <a:latin typeface="Times New Roman"/>
                <a:cs typeface="Times New Roman"/>
              </a:rPr>
              <a:t>or </a:t>
            </a:r>
            <a:r>
              <a:rPr dirty="0" sz="1450" spc="-10">
                <a:latin typeface="Times New Roman"/>
                <a:cs typeface="Times New Roman"/>
              </a:rPr>
              <a:t>wrong type </a:t>
            </a:r>
            <a:r>
              <a:rPr dirty="0" sz="1450" spc="-5">
                <a:latin typeface="Times New Roman"/>
                <a:cs typeface="Times New Roman"/>
              </a:rPr>
              <a:t>of  </a:t>
            </a:r>
            <a:r>
              <a:rPr dirty="0" sz="1450" spc="-15">
                <a:latin typeface="Times New Roman"/>
                <a:cs typeface="Times New Roman"/>
              </a:rPr>
              <a:t>arguments, </a:t>
            </a:r>
            <a:r>
              <a:rPr dirty="0" sz="1450" spc="-5">
                <a:latin typeface="Times New Roman"/>
                <a:cs typeface="Times New Roman"/>
              </a:rPr>
              <a:t>or </a:t>
            </a:r>
            <a:r>
              <a:rPr dirty="0" sz="1450" spc="-10">
                <a:latin typeface="Times New Roman"/>
                <a:cs typeface="Times New Roman"/>
              </a:rPr>
              <a:t>if you give it no </a:t>
            </a:r>
            <a:r>
              <a:rPr dirty="0" sz="1450" spc="-15">
                <a:latin typeface="Times New Roman"/>
                <a:cs typeface="Times New Roman"/>
              </a:rPr>
              <a:t>arguments </a:t>
            </a:r>
            <a:r>
              <a:rPr dirty="0" sz="1450" spc="-10">
                <a:latin typeface="Times New Roman"/>
                <a:cs typeface="Times New Roman"/>
              </a:rPr>
              <a:t>and it needs them, an error occurs when the  program is</a:t>
            </a:r>
            <a:r>
              <a:rPr dirty="0" sz="1450" spc="-5">
                <a:latin typeface="Times New Roman"/>
                <a:cs typeface="Times New Roman"/>
              </a:rPr>
              <a:t> </a:t>
            </a:r>
            <a:r>
              <a:rPr dirty="0" sz="1450" spc="-10">
                <a:latin typeface="Times New Roman"/>
                <a:cs typeface="Times New Roman"/>
              </a:rPr>
              <a:t>compiled.</a:t>
            </a:r>
            <a:endParaRPr sz="1450">
              <a:latin typeface="Times New Roman"/>
              <a:cs typeface="Times New Roman"/>
            </a:endParaRPr>
          </a:p>
          <a:p>
            <a:pPr>
              <a:lnSpc>
                <a:spcPct val="100000"/>
              </a:lnSpc>
              <a:spcBef>
                <a:spcPts val="55"/>
              </a:spcBef>
            </a:pPr>
            <a:endParaRPr sz="1700">
              <a:latin typeface="Times New Roman"/>
              <a:cs typeface="Times New Roman"/>
            </a:endParaRPr>
          </a:p>
          <a:p>
            <a:pPr marL="12700" marR="5080">
              <a:lnSpc>
                <a:spcPct val="99300"/>
              </a:lnSpc>
            </a:pPr>
            <a:r>
              <a:rPr dirty="0" sz="1450" spc="-35">
                <a:latin typeface="Times New Roman"/>
                <a:cs typeface="Times New Roman"/>
              </a:rPr>
              <a:t>Today’s </a:t>
            </a:r>
            <a:r>
              <a:rPr dirty="0" sz="1450" spc="-10">
                <a:latin typeface="Times New Roman"/>
                <a:cs typeface="Times New Roman"/>
              </a:rPr>
              <a:t>first project is </a:t>
            </a:r>
            <a:r>
              <a:rPr dirty="0" sz="1450" spc="-5">
                <a:latin typeface="Times New Roman"/>
                <a:cs typeface="Times New Roman"/>
              </a:rPr>
              <a:t>a </a:t>
            </a:r>
            <a:r>
              <a:rPr dirty="0" sz="1450" spc="-10">
                <a:latin typeface="Times New Roman"/>
                <a:cs typeface="Times New Roman"/>
              </a:rPr>
              <a:t>demonstration </a:t>
            </a:r>
            <a:r>
              <a:rPr dirty="0" sz="1450" spc="-5">
                <a:latin typeface="Times New Roman"/>
                <a:cs typeface="Times New Roman"/>
              </a:rPr>
              <a:t>of </a:t>
            </a:r>
            <a:r>
              <a:rPr dirty="0" sz="1450" spc="-10">
                <a:latin typeface="Times New Roman"/>
                <a:cs typeface="Times New Roman"/>
              </a:rPr>
              <a:t>creating </a:t>
            </a:r>
            <a:r>
              <a:rPr dirty="0" sz="1450" spc="-15">
                <a:latin typeface="Times New Roman"/>
                <a:cs typeface="Times New Roman"/>
              </a:rPr>
              <a:t>different </a:t>
            </a:r>
            <a:r>
              <a:rPr dirty="0" sz="1450" spc="-10">
                <a:latin typeface="Times New Roman"/>
                <a:cs typeface="Times New Roman"/>
              </a:rPr>
              <a:t>types </a:t>
            </a:r>
            <a:r>
              <a:rPr dirty="0" sz="1450" spc="-5">
                <a:latin typeface="Times New Roman"/>
                <a:cs typeface="Times New Roman"/>
              </a:rPr>
              <a:t>of </a:t>
            </a:r>
            <a:r>
              <a:rPr dirty="0" sz="1450" spc="-10">
                <a:latin typeface="Times New Roman"/>
                <a:cs typeface="Times New Roman"/>
              </a:rPr>
              <a:t>objects with </a:t>
            </a:r>
            <a:r>
              <a:rPr dirty="0" sz="1450" spc="-15">
                <a:latin typeface="Times New Roman"/>
                <a:cs typeface="Times New Roman"/>
              </a:rPr>
              <a:t>different  </a:t>
            </a:r>
            <a:r>
              <a:rPr dirty="0" sz="1450" spc="-10">
                <a:latin typeface="Times New Roman"/>
                <a:cs typeface="Times New Roman"/>
              </a:rPr>
              <a:t>numbers and types </a:t>
            </a:r>
            <a:r>
              <a:rPr dirty="0" sz="1450" spc="-5">
                <a:latin typeface="Times New Roman"/>
                <a:cs typeface="Times New Roman"/>
              </a:rPr>
              <a:t>of </a:t>
            </a:r>
            <a:r>
              <a:rPr dirty="0" sz="1450" spc="-15">
                <a:latin typeface="Times New Roman"/>
                <a:cs typeface="Times New Roman"/>
              </a:rPr>
              <a:t>arguments. </a:t>
            </a:r>
            <a:r>
              <a:rPr dirty="0" sz="1450" spc="-10">
                <a:latin typeface="Times New Roman"/>
                <a:cs typeface="Times New Roman"/>
              </a:rPr>
              <a:t>The </a:t>
            </a:r>
            <a:r>
              <a:rPr dirty="0" sz="1450" spc="-15">
                <a:latin typeface="Courier New"/>
                <a:cs typeface="Courier New"/>
              </a:rPr>
              <a:t>StringTokenizer </a:t>
            </a:r>
            <a:r>
              <a:rPr dirty="0" sz="1450" spc="-10">
                <a:latin typeface="Times New Roman"/>
                <a:cs typeface="Times New Roman"/>
              </a:rPr>
              <a:t>class in the </a:t>
            </a:r>
            <a:r>
              <a:rPr dirty="0" sz="1450" spc="-15">
                <a:latin typeface="Courier New"/>
                <a:cs typeface="Courier New"/>
              </a:rPr>
              <a:t>java.util  </a:t>
            </a:r>
            <a:r>
              <a:rPr dirty="0" sz="1450" spc="-10">
                <a:latin typeface="Times New Roman"/>
                <a:cs typeface="Times New Roman"/>
              </a:rPr>
              <a:t>package divides </a:t>
            </a:r>
            <a:r>
              <a:rPr dirty="0" sz="1450" spc="-5">
                <a:latin typeface="Times New Roman"/>
                <a:cs typeface="Times New Roman"/>
              </a:rPr>
              <a:t>a </a:t>
            </a:r>
            <a:r>
              <a:rPr dirty="0" sz="1450" spc="-10">
                <a:latin typeface="Times New Roman"/>
                <a:cs typeface="Times New Roman"/>
              </a:rPr>
              <a:t>string into </a:t>
            </a:r>
            <a:r>
              <a:rPr dirty="0" sz="1450" spc="-5">
                <a:latin typeface="Times New Roman"/>
                <a:cs typeface="Times New Roman"/>
              </a:rPr>
              <a:t>a </a:t>
            </a:r>
            <a:r>
              <a:rPr dirty="0" sz="1450" spc="-10">
                <a:latin typeface="Times New Roman"/>
                <a:cs typeface="Times New Roman"/>
              </a:rPr>
              <a:t>series </a:t>
            </a:r>
            <a:r>
              <a:rPr dirty="0" sz="1450" spc="-5">
                <a:latin typeface="Times New Roman"/>
                <a:cs typeface="Times New Roman"/>
              </a:rPr>
              <a:t>of </a:t>
            </a:r>
            <a:r>
              <a:rPr dirty="0" sz="1450" spc="-10">
                <a:latin typeface="Times New Roman"/>
                <a:cs typeface="Times New Roman"/>
              </a:rPr>
              <a:t>shorter strings called</a:t>
            </a:r>
            <a:r>
              <a:rPr dirty="0" sz="1450" spc="40">
                <a:latin typeface="Times New Roman"/>
                <a:cs typeface="Times New Roman"/>
              </a:rPr>
              <a:t> </a:t>
            </a:r>
            <a:r>
              <a:rPr dirty="0" sz="1450" spc="-10" i="1">
                <a:latin typeface="Times New Roman"/>
                <a:cs typeface="Times New Roman"/>
              </a:rPr>
              <a:t>tokens</a:t>
            </a:r>
            <a:r>
              <a:rPr dirty="0" sz="1450" spc="-10">
                <a:latin typeface="Times New Roman"/>
                <a:cs typeface="Times New Roman"/>
              </a:rPr>
              <a:t>.</a:t>
            </a:r>
            <a:endParaRPr sz="1450">
              <a:latin typeface="Times New Roman"/>
              <a:cs typeface="Times New Roman"/>
            </a:endParaRPr>
          </a:p>
          <a:p>
            <a:pPr marL="12700" marR="65405">
              <a:lnSpc>
                <a:spcPts val="1660"/>
              </a:lnSpc>
              <a:spcBef>
                <a:spcPts val="760"/>
              </a:spcBef>
            </a:pPr>
            <a:r>
              <a:rPr dirty="0" sz="1450" spc="-60">
                <a:latin typeface="Times New Roman"/>
                <a:cs typeface="Times New Roman"/>
              </a:rPr>
              <a:t>You </a:t>
            </a:r>
            <a:r>
              <a:rPr dirty="0" sz="1450" spc="-10">
                <a:latin typeface="Times New Roman"/>
                <a:cs typeface="Times New Roman"/>
              </a:rPr>
              <a:t>divide </a:t>
            </a:r>
            <a:r>
              <a:rPr dirty="0" sz="1450" spc="-5">
                <a:latin typeface="Times New Roman"/>
                <a:cs typeface="Times New Roman"/>
              </a:rPr>
              <a:t>a </a:t>
            </a:r>
            <a:r>
              <a:rPr dirty="0" sz="1450" spc="-10">
                <a:latin typeface="Times New Roman"/>
                <a:cs typeface="Times New Roman"/>
              </a:rPr>
              <a:t>string into tokens by applying </a:t>
            </a:r>
            <a:r>
              <a:rPr dirty="0" sz="1450" spc="-5">
                <a:latin typeface="Times New Roman"/>
                <a:cs typeface="Times New Roman"/>
              </a:rPr>
              <a:t>a </a:t>
            </a:r>
            <a:r>
              <a:rPr dirty="0" sz="1450" spc="-10">
                <a:latin typeface="Times New Roman"/>
                <a:cs typeface="Times New Roman"/>
              </a:rPr>
              <a:t>character </a:t>
            </a:r>
            <a:r>
              <a:rPr dirty="0" sz="1450" spc="-5">
                <a:latin typeface="Times New Roman"/>
                <a:cs typeface="Times New Roman"/>
              </a:rPr>
              <a:t>or </a:t>
            </a:r>
            <a:r>
              <a:rPr dirty="0" sz="1450" spc="-10">
                <a:latin typeface="Times New Roman"/>
                <a:cs typeface="Times New Roman"/>
              </a:rPr>
              <a:t>characters as </a:t>
            </a:r>
            <a:r>
              <a:rPr dirty="0" sz="1450" spc="-5">
                <a:latin typeface="Times New Roman"/>
                <a:cs typeface="Times New Roman"/>
              </a:rPr>
              <a:t>a </a:t>
            </a:r>
            <a:r>
              <a:rPr dirty="0" sz="1450" spc="-20">
                <a:latin typeface="Times New Roman"/>
                <a:cs typeface="Times New Roman"/>
              </a:rPr>
              <a:t>delimiter. </a:t>
            </a:r>
            <a:r>
              <a:rPr dirty="0" sz="1450" spc="-10">
                <a:latin typeface="Times New Roman"/>
                <a:cs typeface="Times New Roman"/>
              </a:rPr>
              <a:t>For  example, the text “02/20/67” could </a:t>
            </a:r>
            <a:r>
              <a:rPr dirty="0" sz="1450" spc="-5">
                <a:latin typeface="Times New Roman"/>
                <a:cs typeface="Times New Roman"/>
              </a:rPr>
              <a:t>be </a:t>
            </a:r>
            <a:r>
              <a:rPr dirty="0" sz="1450" spc="-10">
                <a:latin typeface="Times New Roman"/>
                <a:cs typeface="Times New Roman"/>
              </a:rPr>
              <a:t>divided into three tokens—“02”, “20”, and “67”—  using the slash character </a:t>
            </a:r>
            <a:r>
              <a:rPr dirty="0" sz="1450" spc="-5">
                <a:latin typeface="Times New Roman"/>
                <a:cs typeface="Times New Roman"/>
              </a:rPr>
              <a:t>/ </a:t>
            </a:r>
            <a:r>
              <a:rPr dirty="0" sz="1450" spc="-10">
                <a:latin typeface="Times New Roman"/>
                <a:cs typeface="Times New Roman"/>
              </a:rPr>
              <a:t>as </a:t>
            </a:r>
            <a:r>
              <a:rPr dirty="0" sz="1450" spc="-5">
                <a:latin typeface="Times New Roman"/>
                <a:cs typeface="Times New Roman"/>
              </a:rPr>
              <a:t>a</a:t>
            </a:r>
            <a:r>
              <a:rPr dirty="0" sz="1450" spc="20">
                <a:latin typeface="Times New Roman"/>
                <a:cs typeface="Times New Roman"/>
              </a:rPr>
              <a:t> </a:t>
            </a:r>
            <a:r>
              <a:rPr dirty="0" sz="1450" spc="-20">
                <a:latin typeface="Times New Roman"/>
                <a:cs typeface="Times New Roman"/>
              </a:rPr>
              <a:t>delimiter.</a:t>
            </a:r>
            <a:endParaRPr sz="1450">
              <a:latin typeface="Times New Roman"/>
              <a:cs typeface="Times New Roman"/>
            </a:endParaRPr>
          </a:p>
          <a:p>
            <a:pPr marL="12700" marR="215900">
              <a:lnSpc>
                <a:spcPct val="101400"/>
              </a:lnSpc>
              <a:spcBef>
                <a:spcPts val="560"/>
              </a:spcBef>
            </a:pPr>
            <a:r>
              <a:rPr dirty="0" sz="1450" spc="-35">
                <a:latin typeface="Times New Roman"/>
                <a:cs typeface="Times New Roman"/>
              </a:rPr>
              <a:t>Today’s </a:t>
            </a:r>
            <a:r>
              <a:rPr dirty="0" sz="1450" spc="-10">
                <a:latin typeface="Times New Roman"/>
                <a:cs typeface="Times New Roman"/>
              </a:rPr>
              <a:t>first project is </a:t>
            </a:r>
            <a:r>
              <a:rPr dirty="0" sz="1450" spc="-5">
                <a:latin typeface="Times New Roman"/>
                <a:cs typeface="Times New Roman"/>
              </a:rPr>
              <a:t>a </a:t>
            </a:r>
            <a:r>
              <a:rPr dirty="0" sz="1450" spc="-10">
                <a:latin typeface="Times New Roman"/>
                <a:cs typeface="Times New Roman"/>
              </a:rPr>
              <a:t>Java application that uses string tokens to analyze stock price  data. In NetBeans, create </a:t>
            </a:r>
            <a:r>
              <a:rPr dirty="0" sz="1450" spc="-5">
                <a:latin typeface="Times New Roman"/>
                <a:cs typeface="Times New Roman"/>
              </a:rPr>
              <a:t>a </a:t>
            </a:r>
            <a:r>
              <a:rPr dirty="0" sz="1450" spc="-10">
                <a:latin typeface="Times New Roman"/>
                <a:cs typeface="Times New Roman"/>
              </a:rPr>
              <a:t>new empty Java file for the class </a:t>
            </a:r>
            <a:r>
              <a:rPr dirty="0" sz="1450" spc="-15">
                <a:latin typeface="Courier New"/>
                <a:cs typeface="Courier New"/>
              </a:rPr>
              <a:t>TokenTester </a:t>
            </a:r>
            <a:r>
              <a:rPr dirty="0" sz="1450" spc="-10">
                <a:latin typeface="Times New Roman"/>
                <a:cs typeface="Times New Roman"/>
              </a:rPr>
              <a:t>in the  </a:t>
            </a:r>
            <a:r>
              <a:rPr dirty="0" sz="1450" spc="-15">
                <a:latin typeface="Courier New"/>
                <a:cs typeface="Courier New"/>
              </a:rPr>
              <a:t>com.java21days</a:t>
            </a:r>
            <a:r>
              <a:rPr dirty="0" sz="1450" spc="-350">
                <a:latin typeface="Courier New"/>
                <a:cs typeface="Courier New"/>
              </a:rPr>
              <a:t> </a:t>
            </a:r>
            <a:r>
              <a:rPr dirty="0" sz="1450" spc="-10">
                <a:latin typeface="Times New Roman"/>
                <a:cs typeface="Times New Roman"/>
              </a:rPr>
              <a:t>package, and enter the code in </a:t>
            </a:r>
            <a:r>
              <a:rPr dirty="0" u="sng" sz="1450" spc="-10">
                <a:solidFill>
                  <a:srgbClr val="0000ED"/>
                </a:solidFill>
                <a:uFill>
                  <a:solidFill>
                    <a:srgbClr val="0000ED"/>
                  </a:solidFill>
                </a:uFill>
                <a:latin typeface="Times New Roman"/>
                <a:cs typeface="Times New Roman"/>
                <a:hlinkClick r:id="rId3" action="ppaction://hlinksldjump"/>
              </a:rPr>
              <a:t>Listing </a:t>
            </a:r>
            <a:r>
              <a:rPr dirty="0" u="sng" sz="1450" spc="-5">
                <a:solidFill>
                  <a:srgbClr val="0000ED"/>
                </a:solidFill>
                <a:uFill>
                  <a:solidFill>
                    <a:srgbClr val="0000ED"/>
                  </a:solidFill>
                </a:uFill>
                <a:latin typeface="Times New Roman"/>
                <a:cs typeface="Times New Roman"/>
                <a:hlinkClick r:id="rId3" action="ppaction://hlinksldjump"/>
              </a:rPr>
              <a:t>3.1</a:t>
            </a:r>
            <a:r>
              <a:rPr dirty="0" sz="1450" spc="-5">
                <a:solidFill>
                  <a:srgbClr val="0000ED"/>
                </a:solidFill>
                <a:latin typeface="Times New Roman"/>
                <a:cs typeface="Times New Roman"/>
                <a:hlinkClick r:id="rId3" action="ppaction://hlinksldjump"/>
              </a:rPr>
              <a:t> </a:t>
            </a:r>
            <a:r>
              <a:rPr dirty="0" sz="1450" spc="-10">
                <a:latin typeface="Times New Roman"/>
                <a:cs typeface="Times New Roman"/>
              </a:rPr>
              <a:t>as its source code. This  program</a:t>
            </a:r>
            <a:r>
              <a:rPr dirty="0" sz="1450">
                <a:latin typeface="Times New Roman"/>
                <a:cs typeface="Times New Roman"/>
              </a:rPr>
              <a:t> </a:t>
            </a:r>
            <a:r>
              <a:rPr dirty="0" sz="1450" spc="-10">
                <a:latin typeface="Times New Roman"/>
                <a:cs typeface="Times New Roman"/>
              </a:rPr>
              <a:t>creates</a:t>
            </a:r>
            <a:r>
              <a:rPr dirty="0" sz="1450" spc="5">
                <a:latin typeface="Times New Roman"/>
                <a:cs typeface="Times New Roman"/>
              </a:rPr>
              <a:t> </a:t>
            </a:r>
            <a:r>
              <a:rPr dirty="0" sz="1450" spc="-15">
                <a:latin typeface="Courier New"/>
                <a:cs typeface="Courier New"/>
              </a:rPr>
              <a:t>StringTokenizer</a:t>
            </a:r>
            <a:r>
              <a:rPr dirty="0" sz="1450" spc="-505">
                <a:latin typeface="Courier New"/>
                <a:cs typeface="Courier New"/>
              </a:rPr>
              <a:t> </a:t>
            </a:r>
            <a:r>
              <a:rPr dirty="0" sz="1450" spc="-10">
                <a:latin typeface="Times New Roman"/>
                <a:cs typeface="Times New Roman"/>
              </a:rPr>
              <a:t>objects</a:t>
            </a:r>
            <a:r>
              <a:rPr dirty="0" sz="1450" spc="5">
                <a:latin typeface="Times New Roman"/>
                <a:cs typeface="Times New Roman"/>
              </a:rPr>
              <a:t> </a:t>
            </a:r>
            <a:r>
              <a:rPr dirty="0" sz="1450" spc="-10">
                <a:latin typeface="Times New Roman"/>
                <a:cs typeface="Times New Roman"/>
              </a:rPr>
              <a:t>by</a:t>
            </a:r>
            <a:r>
              <a:rPr dirty="0" sz="1450" spc="5">
                <a:latin typeface="Times New Roman"/>
                <a:cs typeface="Times New Roman"/>
              </a:rPr>
              <a:t> </a:t>
            </a:r>
            <a:r>
              <a:rPr dirty="0" sz="1450" spc="-10">
                <a:latin typeface="Times New Roman"/>
                <a:cs typeface="Times New Roman"/>
              </a:rPr>
              <a:t>using</a:t>
            </a:r>
            <a:r>
              <a:rPr dirty="0" sz="1450" spc="5">
                <a:latin typeface="Times New Roman"/>
                <a:cs typeface="Times New Roman"/>
              </a:rPr>
              <a:t> </a:t>
            </a:r>
            <a:r>
              <a:rPr dirty="0" sz="1450" spc="-10">
                <a:latin typeface="Courier New"/>
                <a:cs typeface="Courier New"/>
              </a:rPr>
              <a:t>new</a:t>
            </a:r>
            <a:r>
              <a:rPr dirty="0" sz="1450" spc="-505">
                <a:latin typeface="Courier New"/>
                <a:cs typeface="Courier New"/>
              </a:rPr>
              <a:t> </a:t>
            </a:r>
            <a:r>
              <a:rPr dirty="0" sz="1450" spc="-10">
                <a:latin typeface="Times New Roman"/>
                <a:cs typeface="Times New Roman"/>
              </a:rPr>
              <a:t>in</a:t>
            </a:r>
            <a:r>
              <a:rPr dirty="0" sz="1450" spc="5">
                <a:latin typeface="Times New Roman"/>
                <a:cs typeface="Times New Roman"/>
              </a:rPr>
              <a:t> </a:t>
            </a:r>
            <a:r>
              <a:rPr dirty="0" sz="1450" spc="-10">
                <a:latin typeface="Times New Roman"/>
                <a:cs typeface="Times New Roman"/>
              </a:rPr>
              <a:t>two</a:t>
            </a:r>
            <a:r>
              <a:rPr dirty="0" sz="1450" spc="5">
                <a:latin typeface="Times New Roman"/>
                <a:cs typeface="Times New Roman"/>
              </a:rPr>
              <a:t> </a:t>
            </a:r>
            <a:r>
              <a:rPr dirty="0" sz="1450" spc="-15">
                <a:latin typeface="Times New Roman"/>
                <a:cs typeface="Times New Roman"/>
              </a:rPr>
              <a:t>different</a:t>
            </a:r>
            <a:r>
              <a:rPr dirty="0" sz="1450" spc="5">
                <a:latin typeface="Times New Roman"/>
                <a:cs typeface="Times New Roman"/>
              </a:rPr>
              <a:t> </a:t>
            </a:r>
            <a:r>
              <a:rPr dirty="0" sz="1450" spc="-10">
                <a:latin typeface="Times New Roman"/>
                <a:cs typeface="Times New Roman"/>
              </a:rPr>
              <a:t>ways</a:t>
            </a:r>
            <a:r>
              <a:rPr dirty="0" sz="1450" spc="5">
                <a:latin typeface="Times New Roman"/>
                <a:cs typeface="Times New Roman"/>
              </a:rPr>
              <a:t> </a:t>
            </a:r>
            <a:r>
              <a:rPr dirty="0" sz="1450" spc="-10">
                <a:latin typeface="Times New Roman"/>
                <a:cs typeface="Times New Roman"/>
              </a:rPr>
              <a:t>and  then displays each token the objects</a:t>
            </a:r>
            <a:r>
              <a:rPr dirty="0" sz="1450" spc="20">
                <a:latin typeface="Times New Roman"/>
                <a:cs typeface="Times New Roman"/>
              </a:rPr>
              <a:t> </a:t>
            </a:r>
            <a:r>
              <a:rPr dirty="0" sz="1450" spc="-10">
                <a:latin typeface="Times New Roman"/>
                <a:cs typeface="Times New Roman"/>
              </a:rPr>
              <a:t>contain.</a:t>
            </a:r>
            <a:endParaRPr sz="1450">
              <a:latin typeface="Times New Roman"/>
              <a:cs typeface="Times New Roman"/>
            </a:endParaRPr>
          </a:p>
          <a:p>
            <a:pPr marL="12700">
              <a:lnSpc>
                <a:spcPct val="100000"/>
              </a:lnSpc>
              <a:spcBef>
                <a:spcPts val="640"/>
              </a:spcBef>
            </a:pPr>
            <a:r>
              <a:rPr dirty="0" sz="1450" spc="-15">
                <a:solidFill>
                  <a:srgbClr val="666666"/>
                </a:solidFill>
                <a:latin typeface="Times New Roman"/>
                <a:cs typeface="Times New Roman"/>
              </a:rPr>
              <a:t>LISTING </a:t>
            </a:r>
            <a:r>
              <a:rPr dirty="0" sz="1450" spc="-5">
                <a:solidFill>
                  <a:srgbClr val="666666"/>
                </a:solidFill>
                <a:latin typeface="Times New Roman"/>
                <a:cs typeface="Times New Roman"/>
              </a:rPr>
              <a:t>3.1 </a:t>
            </a:r>
            <a:r>
              <a:rPr dirty="0" sz="1450" spc="-10">
                <a:latin typeface="Times New Roman"/>
                <a:cs typeface="Times New Roman"/>
              </a:rPr>
              <a:t>The Full </a:t>
            </a:r>
            <a:r>
              <a:rPr dirty="0" sz="1450" spc="-35">
                <a:latin typeface="Times New Roman"/>
                <a:cs typeface="Times New Roman"/>
              </a:rPr>
              <a:t>Text </a:t>
            </a:r>
            <a:r>
              <a:rPr dirty="0" sz="1450" spc="-5">
                <a:latin typeface="Times New Roman"/>
                <a:cs typeface="Times New Roman"/>
              </a:rPr>
              <a:t>of</a:t>
            </a:r>
            <a:r>
              <a:rPr dirty="0" sz="1450" spc="45">
                <a:latin typeface="Times New Roman"/>
                <a:cs typeface="Times New Roman"/>
              </a:rPr>
              <a:t> </a:t>
            </a:r>
            <a:r>
              <a:rPr dirty="0" sz="1450" spc="-15">
                <a:latin typeface="Courier New"/>
                <a:cs typeface="Courier New"/>
              </a:rPr>
              <a:t>TokenTester.java</a:t>
            </a:r>
            <a:endParaRPr sz="1450">
              <a:latin typeface="Courier New"/>
              <a:cs typeface="Courier New"/>
            </a:endParaRPr>
          </a:p>
        </p:txBody>
      </p:sp>
      <p:sp>
        <p:nvSpPr>
          <p:cNvPr id="13" name="object 13"/>
          <p:cNvSpPr txBox="1">
            <a:spLocks noGrp="1"/>
          </p:cNvSpPr>
          <p:nvPr>
            <p:ph type="sldNum" idx="7" sz="quarter"/>
          </p:nvPr>
        </p:nvSpPr>
        <p:spPr>
          <a:prstGeom prst="rect"/>
        </p:spPr>
        <p:txBody>
          <a:bodyPr wrap="square" lIns="0" tIns="3175" rIns="0" bIns="0" rtlCol="0" vert="horz">
            <a:spAutoFit/>
          </a:bodyPr>
          <a:lstStyle/>
          <a:p>
            <a:pPr marL="68580">
              <a:lnSpc>
                <a:spcPct val="100000"/>
              </a:lnSpc>
              <a:spcBef>
                <a:spcPts val="25"/>
              </a:spcBef>
            </a:pPr>
            <a:r>
              <a:rPr dirty="0"/>
              <a:t>Page </a:t>
            </a:r>
            <a:fld id="{81D60167-4931-47E6-BA6A-407CBD079E47}" type="slidenum">
              <a:rPr dirty="0"/>
              <a:t>2</a:t>
            </a:fld>
            <a:r>
              <a:rPr dirty="0"/>
              <a:t> of</a:t>
            </a:r>
            <a:r>
              <a:rPr dirty="0" spc="-90"/>
              <a:t> </a:t>
            </a:r>
            <a:r>
              <a:rPr dirty="0"/>
              <a:t>22</a:t>
            </a:r>
          </a:p>
        </p:txBody>
      </p:sp>
      <p:sp>
        <p:nvSpPr>
          <p:cNvPr id="9" name="object 9"/>
          <p:cNvSpPr txBox="1"/>
          <p:nvPr/>
        </p:nvSpPr>
        <p:spPr>
          <a:xfrm>
            <a:off x="773586" y="7816510"/>
            <a:ext cx="2987675" cy="967740"/>
          </a:xfrm>
          <a:prstGeom prst="rect">
            <a:avLst/>
          </a:prstGeom>
        </p:spPr>
        <p:txBody>
          <a:bodyPr wrap="square" lIns="0" tIns="16510" rIns="0" bIns="0" rtlCol="0" vert="horz">
            <a:spAutoFit/>
          </a:bodyPr>
          <a:lstStyle/>
          <a:p>
            <a:pPr marL="12700">
              <a:lnSpc>
                <a:spcPts val="1240"/>
              </a:lnSpc>
              <a:spcBef>
                <a:spcPts val="130"/>
              </a:spcBef>
            </a:pPr>
            <a:r>
              <a:rPr dirty="0" sz="1050" spc="15">
                <a:latin typeface="Courier New"/>
                <a:cs typeface="Courier New"/>
              </a:rPr>
              <a:t>1: </a:t>
            </a:r>
            <a:r>
              <a:rPr dirty="0" sz="1050" spc="10">
                <a:solidFill>
                  <a:srgbClr val="0000FF"/>
                </a:solidFill>
                <a:latin typeface="Courier New"/>
                <a:cs typeface="Courier New"/>
              </a:rPr>
              <a:t>package </a:t>
            </a:r>
            <a:r>
              <a:rPr dirty="0" sz="1050" spc="10">
                <a:latin typeface="Courier New"/>
                <a:cs typeface="Courier New"/>
              </a:rPr>
              <a:t>com.java21days;</a:t>
            </a:r>
            <a:endParaRPr sz="1050">
              <a:latin typeface="Courier New"/>
              <a:cs typeface="Courier New"/>
            </a:endParaRPr>
          </a:p>
          <a:p>
            <a:pPr marL="12700">
              <a:lnSpc>
                <a:spcPts val="1225"/>
              </a:lnSpc>
            </a:pPr>
            <a:r>
              <a:rPr dirty="0" sz="1050" spc="15">
                <a:latin typeface="Courier New"/>
                <a:cs typeface="Courier New"/>
              </a:rPr>
              <a:t>2:</a:t>
            </a:r>
            <a:endParaRPr sz="1050">
              <a:latin typeface="Courier New"/>
              <a:cs typeface="Courier New"/>
            </a:endParaRPr>
          </a:p>
          <a:p>
            <a:pPr marL="12700">
              <a:lnSpc>
                <a:spcPts val="1225"/>
              </a:lnSpc>
            </a:pPr>
            <a:r>
              <a:rPr dirty="0" sz="1050" spc="15">
                <a:latin typeface="Courier New"/>
                <a:cs typeface="Courier New"/>
              </a:rPr>
              <a:t>3: </a:t>
            </a:r>
            <a:r>
              <a:rPr dirty="0" sz="1050" spc="10">
                <a:solidFill>
                  <a:srgbClr val="0000FF"/>
                </a:solidFill>
                <a:latin typeface="Courier New"/>
                <a:cs typeface="Courier New"/>
              </a:rPr>
              <a:t>import</a:t>
            </a:r>
            <a:r>
              <a:rPr dirty="0" sz="1050" spc="15">
                <a:solidFill>
                  <a:srgbClr val="0000FF"/>
                </a:solidFill>
                <a:latin typeface="Courier New"/>
                <a:cs typeface="Courier New"/>
              </a:rPr>
              <a:t> </a:t>
            </a:r>
            <a:r>
              <a:rPr dirty="0" sz="1050" spc="10">
                <a:latin typeface="Courier New"/>
                <a:cs typeface="Courier New"/>
              </a:rPr>
              <a:t>java.util.StringTokenizer;</a:t>
            </a:r>
            <a:endParaRPr sz="1050">
              <a:latin typeface="Courier New"/>
              <a:cs typeface="Courier New"/>
            </a:endParaRPr>
          </a:p>
          <a:p>
            <a:pPr marL="12700">
              <a:lnSpc>
                <a:spcPts val="1225"/>
              </a:lnSpc>
            </a:pPr>
            <a:r>
              <a:rPr dirty="0" sz="1050" spc="15">
                <a:latin typeface="Courier New"/>
                <a:cs typeface="Courier New"/>
              </a:rPr>
              <a:t>4:</a:t>
            </a:r>
            <a:endParaRPr sz="1050">
              <a:latin typeface="Courier New"/>
              <a:cs typeface="Courier New"/>
            </a:endParaRPr>
          </a:p>
          <a:p>
            <a:pPr marL="12700" marR="1156335">
              <a:lnSpc>
                <a:spcPts val="1220"/>
              </a:lnSpc>
              <a:spcBef>
                <a:spcPts val="55"/>
              </a:spcBef>
            </a:pPr>
            <a:r>
              <a:rPr dirty="0" sz="1050" spc="15">
                <a:latin typeface="Courier New"/>
                <a:cs typeface="Courier New"/>
              </a:rPr>
              <a:t>5: </a:t>
            </a:r>
            <a:r>
              <a:rPr dirty="0" sz="1050" spc="10">
                <a:solidFill>
                  <a:srgbClr val="0000FF"/>
                </a:solidFill>
                <a:latin typeface="Courier New"/>
                <a:cs typeface="Courier New"/>
              </a:rPr>
              <a:t>class </a:t>
            </a:r>
            <a:r>
              <a:rPr dirty="0" sz="1050" spc="10">
                <a:latin typeface="Courier New"/>
                <a:cs typeface="Courier New"/>
              </a:rPr>
              <a:t>TokenTester </a:t>
            </a:r>
            <a:r>
              <a:rPr dirty="0" sz="1050" spc="15">
                <a:latin typeface="Courier New"/>
                <a:cs typeface="Courier New"/>
              </a:rPr>
              <a:t>{  6:</a:t>
            </a:r>
            <a:endParaRPr sz="1050">
              <a:latin typeface="Courier New"/>
              <a:cs typeface="Courier New"/>
            </a:endParaRPr>
          </a:p>
        </p:txBody>
      </p:sp>
      <p:sp>
        <p:nvSpPr>
          <p:cNvPr id="10" name="object 10"/>
          <p:cNvSpPr txBox="1"/>
          <p:nvPr/>
        </p:nvSpPr>
        <p:spPr>
          <a:xfrm>
            <a:off x="1349478" y="8749430"/>
            <a:ext cx="3728085" cy="346075"/>
          </a:xfrm>
          <a:prstGeom prst="rect">
            <a:avLst/>
          </a:prstGeom>
        </p:spPr>
        <p:txBody>
          <a:bodyPr wrap="square" lIns="0" tIns="26034" rIns="0" bIns="0" rtlCol="0" vert="horz">
            <a:spAutoFit/>
          </a:bodyPr>
          <a:lstStyle/>
          <a:p>
            <a:pPr marL="341630" marR="5080" indent="-329565">
              <a:lnSpc>
                <a:spcPts val="1220"/>
              </a:lnSpc>
              <a:spcBef>
                <a:spcPts val="204"/>
              </a:spcBef>
            </a:pPr>
            <a:r>
              <a:rPr dirty="0" sz="1050" spc="10">
                <a:solidFill>
                  <a:srgbClr val="0000FF"/>
                </a:solidFill>
                <a:latin typeface="Courier New"/>
                <a:cs typeface="Courier New"/>
              </a:rPr>
              <a:t>public static void </a:t>
            </a:r>
            <a:r>
              <a:rPr dirty="0" sz="1050" spc="10">
                <a:latin typeface="Courier New"/>
                <a:cs typeface="Courier New"/>
              </a:rPr>
              <a:t>main(String[] arguments) </a:t>
            </a:r>
            <a:r>
              <a:rPr dirty="0" sz="1050" spc="15">
                <a:latin typeface="Courier New"/>
                <a:cs typeface="Courier New"/>
              </a:rPr>
              <a:t>{  </a:t>
            </a:r>
            <a:r>
              <a:rPr dirty="0" sz="1050" spc="10">
                <a:latin typeface="Courier New"/>
                <a:cs typeface="Courier New"/>
              </a:rPr>
              <a:t>StringTokenizer st1,</a:t>
            </a:r>
            <a:r>
              <a:rPr dirty="0" sz="1050" spc="15">
                <a:latin typeface="Courier New"/>
                <a:cs typeface="Courier New"/>
              </a:rPr>
              <a:t> </a:t>
            </a:r>
            <a:r>
              <a:rPr dirty="0" sz="1050" spc="10">
                <a:latin typeface="Courier New"/>
                <a:cs typeface="Courier New"/>
              </a:rPr>
              <a:t>st2;</a:t>
            </a:r>
            <a:endParaRPr sz="1050">
              <a:latin typeface="Courier New"/>
              <a:cs typeface="Courier New"/>
            </a:endParaRPr>
          </a:p>
        </p:txBody>
      </p:sp>
      <p:sp>
        <p:nvSpPr>
          <p:cNvPr id="11" name="object 11"/>
          <p:cNvSpPr txBox="1"/>
          <p:nvPr/>
        </p:nvSpPr>
        <p:spPr>
          <a:xfrm>
            <a:off x="1678560" y="9215890"/>
            <a:ext cx="4138929" cy="812165"/>
          </a:xfrm>
          <a:prstGeom prst="rect">
            <a:avLst/>
          </a:prstGeom>
        </p:spPr>
        <p:txBody>
          <a:bodyPr wrap="square" lIns="0" tIns="26034" rIns="0" bIns="0" rtlCol="0" vert="horz">
            <a:spAutoFit/>
          </a:bodyPr>
          <a:lstStyle/>
          <a:p>
            <a:pPr marL="12700" marR="1156335">
              <a:lnSpc>
                <a:spcPts val="1220"/>
              </a:lnSpc>
              <a:spcBef>
                <a:spcPts val="204"/>
              </a:spcBef>
            </a:pPr>
            <a:r>
              <a:rPr dirty="0" sz="1050" spc="10">
                <a:latin typeface="Courier New"/>
                <a:cs typeface="Courier New"/>
              </a:rPr>
              <a:t>String quote1 </a:t>
            </a:r>
            <a:r>
              <a:rPr dirty="0" sz="1050" spc="15">
                <a:latin typeface="Courier New"/>
                <a:cs typeface="Courier New"/>
              </a:rPr>
              <a:t>= </a:t>
            </a:r>
            <a:r>
              <a:rPr dirty="0" sz="1050" spc="10">
                <a:solidFill>
                  <a:srgbClr val="993300"/>
                </a:solidFill>
                <a:latin typeface="Courier New"/>
                <a:cs typeface="Courier New"/>
              </a:rPr>
              <a:t>“GOOG 530.80 -9.98”</a:t>
            </a:r>
            <a:r>
              <a:rPr dirty="0" sz="1050" spc="10">
                <a:latin typeface="Courier New"/>
                <a:cs typeface="Courier New"/>
              </a:rPr>
              <a:t>;  st1 </a:t>
            </a:r>
            <a:r>
              <a:rPr dirty="0" sz="1050" spc="15">
                <a:latin typeface="Courier New"/>
                <a:cs typeface="Courier New"/>
              </a:rPr>
              <a:t>= </a:t>
            </a:r>
            <a:r>
              <a:rPr dirty="0" sz="1050" spc="10">
                <a:solidFill>
                  <a:srgbClr val="0000FF"/>
                </a:solidFill>
                <a:latin typeface="Courier New"/>
                <a:cs typeface="Courier New"/>
              </a:rPr>
              <a:t>new</a:t>
            </a:r>
            <a:r>
              <a:rPr dirty="0" sz="1050" spc="20">
                <a:solidFill>
                  <a:srgbClr val="0000FF"/>
                </a:solidFill>
                <a:latin typeface="Courier New"/>
                <a:cs typeface="Courier New"/>
              </a:rPr>
              <a:t> </a:t>
            </a:r>
            <a:r>
              <a:rPr dirty="0" sz="1050" spc="10">
                <a:latin typeface="Courier New"/>
                <a:cs typeface="Courier New"/>
              </a:rPr>
              <a:t>StringTokenizer(quote1);</a:t>
            </a:r>
            <a:endParaRPr sz="1050">
              <a:latin typeface="Courier New"/>
              <a:cs typeface="Courier New"/>
            </a:endParaRPr>
          </a:p>
          <a:p>
            <a:pPr algn="just" marL="12700" marR="5080">
              <a:lnSpc>
                <a:spcPts val="1220"/>
              </a:lnSpc>
              <a:spcBef>
                <a:spcPts val="5"/>
              </a:spcBef>
            </a:pPr>
            <a:r>
              <a:rPr dirty="0" sz="1050" spc="10">
                <a:latin typeface="Courier New"/>
                <a:cs typeface="Courier New"/>
              </a:rPr>
              <a:t>System.out.println(</a:t>
            </a:r>
            <a:r>
              <a:rPr dirty="0" sz="1050" spc="10">
                <a:solidFill>
                  <a:srgbClr val="993300"/>
                </a:solidFill>
                <a:latin typeface="Courier New"/>
                <a:cs typeface="Courier New"/>
              </a:rPr>
              <a:t>“Token </a:t>
            </a:r>
            <a:r>
              <a:rPr dirty="0" sz="1050" spc="15">
                <a:solidFill>
                  <a:srgbClr val="993300"/>
                </a:solidFill>
                <a:latin typeface="Courier New"/>
                <a:cs typeface="Courier New"/>
              </a:rPr>
              <a:t>1: “ </a:t>
            </a:r>
            <a:r>
              <a:rPr dirty="0" sz="1050" spc="15">
                <a:latin typeface="Courier New"/>
                <a:cs typeface="Courier New"/>
              </a:rPr>
              <a:t>+ </a:t>
            </a:r>
            <a:r>
              <a:rPr dirty="0" sz="1050" spc="10">
                <a:latin typeface="Courier New"/>
                <a:cs typeface="Courier New"/>
              </a:rPr>
              <a:t>st1.nextToken());  System.out.println(</a:t>
            </a:r>
            <a:r>
              <a:rPr dirty="0" sz="1050" spc="10">
                <a:solidFill>
                  <a:srgbClr val="993300"/>
                </a:solidFill>
                <a:latin typeface="Courier New"/>
                <a:cs typeface="Courier New"/>
              </a:rPr>
              <a:t>“Token </a:t>
            </a:r>
            <a:r>
              <a:rPr dirty="0" sz="1050" spc="15">
                <a:solidFill>
                  <a:srgbClr val="993300"/>
                </a:solidFill>
                <a:latin typeface="Courier New"/>
                <a:cs typeface="Courier New"/>
              </a:rPr>
              <a:t>2: “ </a:t>
            </a:r>
            <a:r>
              <a:rPr dirty="0" sz="1050" spc="15">
                <a:latin typeface="Courier New"/>
                <a:cs typeface="Courier New"/>
              </a:rPr>
              <a:t>+ </a:t>
            </a:r>
            <a:r>
              <a:rPr dirty="0" sz="1050" spc="10">
                <a:latin typeface="Courier New"/>
                <a:cs typeface="Courier New"/>
              </a:rPr>
              <a:t>st1.nextToken());  System.out.println(</a:t>
            </a:r>
            <a:r>
              <a:rPr dirty="0" sz="1050" spc="10">
                <a:solidFill>
                  <a:srgbClr val="993300"/>
                </a:solidFill>
                <a:latin typeface="Courier New"/>
                <a:cs typeface="Courier New"/>
              </a:rPr>
              <a:t>“Token </a:t>
            </a:r>
            <a:r>
              <a:rPr dirty="0" sz="1050" spc="15">
                <a:solidFill>
                  <a:srgbClr val="993300"/>
                </a:solidFill>
                <a:latin typeface="Courier New"/>
                <a:cs typeface="Courier New"/>
              </a:rPr>
              <a:t>3: “ </a:t>
            </a:r>
            <a:r>
              <a:rPr dirty="0" sz="1050" spc="15">
                <a:latin typeface="Courier New"/>
                <a:cs typeface="Courier New"/>
              </a:rPr>
              <a:t>+</a:t>
            </a:r>
            <a:r>
              <a:rPr dirty="0" sz="1050" spc="50">
                <a:latin typeface="Courier New"/>
                <a:cs typeface="Courier New"/>
              </a:rPr>
              <a:t> </a:t>
            </a:r>
            <a:r>
              <a:rPr dirty="0" sz="1050" spc="10">
                <a:latin typeface="Courier New"/>
                <a:cs typeface="Courier New"/>
              </a:rPr>
              <a:t>st1.nextToken());</a:t>
            </a:r>
            <a:endParaRPr sz="1050">
              <a:latin typeface="Courier New"/>
              <a:cs typeface="Courier New"/>
            </a:endParaRPr>
          </a:p>
        </p:txBody>
      </p:sp>
      <p:sp>
        <p:nvSpPr>
          <p:cNvPr id="12" name="object 12"/>
          <p:cNvSpPr txBox="1"/>
          <p:nvPr/>
        </p:nvSpPr>
        <p:spPr>
          <a:xfrm>
            <a:off x="691318" y="8749430"/>
            <a:ext cx="272415" cy="1434465"/>
          </a:xfrm>
          <a:prstGeom prst="rect">
            <a:avLst/>
          </a:prstGeom>
        </p:spPr>
        <p:txBody>
          <a:bodyPr wrap="square" lIns="0" tIns="16510" rIns="0" bIns="0" rtlCol="0" vert="horz">
            <a:spAutoFit/>
          </a:bodyPr>
          <a:lstStyle/>
          <a:p>
            <a:pPr algn="ctr" marL="81915">
              <a:lnSpc>
                <a:spcPts val="1240"/>
              </a:lnSpc>
              <a:spcBef>
                <a:spcPts val="130"/>
              </a:spcBef>
            </a:pPr>
            <a:r>
              <a:rPr dirty="0" sz="1050" spc="10">
                <a:latin typeface="Courier New"/>
                <a:cs typeface="Courier New"/>
              </a:rPr>
              <a:t>7</a:t>
            </a:r>
            <a:r>
              <a:rPr dirty="0" sz="1050" spc="15">
                <a:latin typeface="Courier New"/>
                <a:cs typeface="Courier New"/>
              </a:rPr>
              <a:t>:</a:t>
            </a:r>
            <a:endParaRPr sz="1050">
              <a:latin typeface="Courier New"/>
              <a:cs typeface="Courier New"/>
            </a:endParaRPr>
          </a:p>
          <a:p>
            <a:pPr algn="ctr" marL="81915">
              <a:lnSpc>
                <a:spcPts val="1225"/>
              </a:lnSpc>
            </a:pPr>
            <a:r>
              <a:rPr dirty="0" sz="1050" spc="10">
                <a:latin typeface="Courier New"/>
                <a:cs typeface="Courier New"/>
              </a:rPr>
              <a:t>8</a:t>
            </a:r>
            <a:r>
              <a:rPr dirty="0" sz="1050" spc="15">
                <a:latin typeface="Courier New"/>
                <a:cs typeface="Courier New"/>
              </a:rPr>
              <a:t>:</a:t>
            </a:r>
            <a:endParaRPr sz="1050">
              <a:latin typeface="Courier New"/>
              <a:cs typeface="Courier New"/>
            </a:endParaRPr>
          </a:p>
          <a:p>
            <a:pPr algn="ctr" marL="81915">
              <a:lnSpc>
                <a:spcPts val="1225"/>
              </a:lnSpc>
            </a:pPr>
            <a:r>
              <a:rPr dirty="0" sz="1050" spc="10">
                <a:latin typeface="Courier New"/>
                <a:cs typeface="Courier New"/>
              </a:rPr>
              <a:t>9</a:t>
            </a:r>
            <a:r>
              <a:rPr dirty="0" sz="1050" spc="15">
                <a:latin typeface="Courier New"/>
                <a:cs typeface="Courier New"/>
              </a:rPr>
              <a:t>:</a:t>
            </a:r>
            <a:endParaRPr sz="1050">
              <a:latin typeface="Courier New"/>
              <a:cs typeface="Courier New"/>
            </a:endParaRPr>
          </a:p>
          <a:p>
            <a:pPr algn="ctr">
              <a:lnSpc>
                <a:spcPts val="1225"/>
              </a:lnSpc>
            </a:pPr>
            <a:r>
              <a:rPr dirty="0" sz="1050" spc="10">
                <a:latin typeface="Courier New"/>
                <a:cs typeface="Courier New"/>
              </a:rPr>
              <a:t>10</a:t>
            </a:r>
            <a:r>
              <a:rPr dirty="0" sz="1050" spc="15">
                <a:latin typeface="Courier New"/>
                <a:cs typeface="Courier New"/>
              </a:rPr>
              <a:t>:</a:t>
            </a:r>
            <a:endParaRPr sz="1050">
              <a:latin typeface="Courier New"/>
              <a:cs typeface="Courier New"/>
            </a:endParaRPr>
          </a:p>
          <a:p>
            <a:pPr algn="ctr">
              <a:lnSpc>
                <a:spcPts val="1225"/>
              </a:lnSpc>
            </a:pPr>
            <a:r>
              <a:rPr dirty="0" sz="1050" spc="10">
                <a:latin typeface="Courier New"/>
                <a:cs typeface="Courier New"/>
              </a:rPr>
              <a:t>11</a:t>
            </a:r>
            <a:r>
              <a:rPr dirty="0" sz="1050" spc="15">
                <a:latin typeface="Courier New"/>
                <a:cs typeface="Courier New"/>
              </a:rPr>
              <a:t>:</a:t>
            </a:r>
            <a:endParaRPr sz="1050">
              <a:latin typeface="Courier New"/>
              <a:cs typeface="Courier New"/>
            </a:endParaRPr>
          </a:p>
          <a:p>
            <a:pPr algn="ctr">
              <a:lnSpc>
                <a:spcPts val="1225"/>
              </a:lnSpc>
            </a:pPr>
            <a:r>
              <a:rPr dirty="0" sz="1050" spc="10">
                <a:latin typeface="Courier New"/>
                <a:cs typeface="Courier New"/>
              </a:rPr>
              <a:t>12</a:t>
            </a:r>
            <a:r>
              <a:rPr dirty="0" sz="1050" spc="15">
                <a:latin typeface="Courier New"/>
                <a:cs typeface="Courier New"/>
              </a:rPr>
              <a:t>:</a:t>
            </a:r>
            <a:endParaRPr sz="1050">
              <a:latin typeface="Courier New"/>
              <a:cs typeface="Courier New"/>
            </a:endParaRPr>
          </a:p>
          <a:p>
            <a:pPr algn="ctr">
              <a:lnSpc>
                <a:spcPts val="1225"/>
              </a:lnSpc>
            </a:pPr>
            <a:r>
              <a:rPr dirty="0" sz="1050" spc="10">
                <a:latin typeface="Courier New"/>
                <a:cs typeface="Courier New"/>
              </a:rPr>
              <a:t>13</a:t>
            </a:r>
            <a:r>
              <a:rPr dirty="0" sz="1050" spc="15">
                <a:latin typeface="Courier New"/>
                <a:cs typeface="Courier New"/>
              </a:rPr>
              <a:t>:</a:t>
            </a:r>
            <a:endParaRPr sz="1050">
              <a:latin typeface="Courier New"/>
              <a:cs typeface="Courier New"/>
            </a:endParaRPr>
          </a:p>
          <a:p>
            <a:pPr algn="ctr">
              <a:lnSpc>
                <a:spcPts val="1225"/>
              </a:lnSpc>
            </a:pPr>
            <a:r>
              <a:rPr dirty="0" sz="1050" spc="10">
                <a:latin typeface="Courier New"/>
                <a:cs typeface="Courier New"/>
              </a:rPr>
              <a:t>14</a:t>
            </a:r>
            <a:r>
              <a:rPr dirty="0" sz="1050" spc="15">
                <a:latin typeface="Courier New"/>
                <a:cs typeface="Courier New"/>
              </a:rPr>
              <a:t>:</a:t>
            </a:r>
            <a:endParaRPr sz="1050">
              <a:latin typeface="Courier New"/>
              <a:cs typeface="Courier New"/>
            </a:endParaRPr>
          </a:p>
          <a:p>
            <a:pPr algn="ctr">
              <a:lnSpc>
                <a:spcPts val="1240"/>
              </a:lnSpc>
            </a:pPr>
            <a:r>
              <a:rPr dirty="0" sz="1050" spc="10">
                <a:latin typeface="Courier New"/>
                <a:cs typeface="Courier New"/>
              </a:rPr>
              <a:t>15</a:t>
            </a:r>
            <a:r>
              <a:rPr dirty="0" sz="1050" spc="15">
                <a:latin typeface="Courier New"/>
                <a:cs typeface="Courier New"/>
              </a:rPr>
              <a:t>:</a:t>
            </a:r>
            <a:endParaRPr sz="1050">
              <a:latin typeface="Courier New"/>
              <a:cs typeface="Courier New"/>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218" y="1632610"/>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3" name="object 3"/>
          <p:cNvSpPr/>
          <p:nvPr/>
        </p:nvSpPr>
        <p:spPr>
          <a:xfrm>
            <a:off x="457218" y="1660048"/>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4" name="object 4"/>
          <p:cNvSpPr/>
          <p:nvPr/>
        </p:nvSpPr>
        <p:spPr>
          <a:xfrm>
            <a:off x="457218" y="1628036"/>
            <a:ext cx="9525" cy="36830"/>
          </a:xfrm>
          <a:custGeom>
            <a:avLst/>
            <a:gdLst/>
            <a:ahLst/>
            <a:cxnLst/>
            <a:rect l="l" t="t" r="r" b="b"/>
            <a:pathLst>
              <a:path w="9525" h="36830">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5" name="object 5"/>
          <p:cNvSpPr/>
          <p:nvPr/>
        </p:nvSpPr>
        <p:spPr>
          <a:xfrm>
            <a:off x="457217" y="1628036"/>
            <a:ext cx="9525" cy="36830"/>
          </a:xfrm>
          <a:custGeom>
            <a:avLst/>
            <a:gdLst/>
            <a:ahLst/>
            <a:cxnLst/>
            <a:rect l="l" t="t" r="r" b="b"/>
            <a:pathLst>
              <a:path w="9525" h="36830">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6" name="object 6"/>
          <p:cNvSpPr/>
          <p:nvPr/>
        </p:nvSpPr>
        <p:spPr>
          <a:xfrm>
            <a:off x="7093678" y="1637183"/>
            <a:ext cx="9525" cy="27940"/>
          </a:xfrm>
          <a:custGeom>
            <a:avLst/>
            <a:gdLst/>
            <a:ahLst/>
            <a:cxnLst/>
            <a:rect l="l" t="t" r="r" b="b"/>
            <a:pathLst>
              <a:path w="9525" h="27939">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7" name="object 7"/>
          <p:cNvSpPr/>
          <p:nvPr/>
        </p:nvSpPr>
        <p:spPr>
          <a:xfrm>
            <a:off x="7093677" y="1637183"/>
            <a:ext cx="9525" cy="27940"/>
          </a:xfrm>
          <a:custGeom>
            <a:avLst/>
            <a:gdLst/>
            <a:ahLst/>
            <a:cxnLst/>
            <a:rect l="l" t="t" r="r" b="b"/>
            <a:pathLst>
              <a:path w="9525" h="27939">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graphicFrame>
        <p:nvGraphicFramePr>
          <p:cNvPr id="8" name="object 8"/>
          <p:cNvGraphicFramePr>
            <a:graphicFrameLocks noGrp="1"/>
          </p:cNvGraphicFramePr>
          <p:nvPr/>
        </p:nvGraphicFramePr>
        <p:xfrm>
          <a:off x="672260" y="448288"/>
          <a:ext cx="5328920" cy="1093470"/>
        </p:xfrm>
        <a:graphic>
          <a:graphicData uri="http://schemas.openxmlformats.org/drawingml/2006/table">
            <a:tbl>
              <a:tblPr firstRow="1" bandRow="1">
                <a:tableStyleId>{2D5ABB26-0587-4C30-8999-92F81FD0307C}</a:tableStyleId>
              </a:tblPr>
              <a:tblGrid>
                <a:gridCol w="319405"/>
                <a:gridCol w="246379"/>
                <a:gridCol w="328929"/>
                <a:gridCol w="4432935"/>
              </a:tblGrid>
              <a:tr h="310937">
                <a:tc>
                  <a:txBody>
                    <a:bodyPr/>
                    <a:lstStyle/>
                    <a:p>
                      <a:pPr marL="31750">
                        <a:lnSpc>
                          <a:spcPts val="1090"/>
                        </a:lnSpc>
                      </a:pPr>
                      <a:r>
                        <a:rPr dirty="0" sz="1050" spc="10">
                          <a:latin typeface="Courier New"/>
                          <a:cs typeface="Courier New"/>
                        </a:rPr>
                        <a:t>16:</a:t>
                      </a:r>
                      <a:endParaRPr sz="1050">
                        <a:latin typeface="Courier New"/>
                        <a:cs typeface="Courier New"/>
                      </a:endParaRPr>
                    </a:p>
                    <a:p>
                      <a:pPr marL="31750">
                        <a:lnSpc>
                          <a:spcPts val="1240"/>
                        </a:lnSpc>
                      </a:pPr>
                      <a:r>
                        <a:rPr dirty="0" sz="1050" spc="10">
                          <a:latin typeface="Courier New"/>
                          <a:cs typeface="Courier New"/>
                        </a:rPr>
                        <a:t>17:</a:t>
                      </a:r>
                      <a:endParaRPr sz="1050">
                        <a:latin typeface="Courier New"/>
                        <a:cs typeface="Courier New"/>
                      </a:endParaRPr>
                    </a:p>
                  </a:txBody>
                  <a:tcPr marL="0" marR="0" marB="0" marT="0"/>
                </a:tc>
                <a:tc>
                  <a:txBody>
                    <a:bodyPr/>
                    <a:lstStyle/>
                    <a:p>
                      <a:pPr>
                        <a:lnSpc>
                          <a:spcPct val="100000"/>
                        </a:lnSpc>
                      </a:pPr>
                      <a:endParaRPr sz="1300">
                        <a:latin typeface="Times New Roman"/>
                        <a:cs typeface="Times New Roman"/>
                      </a:endParaRPr>
                    </a:p>
                  </a:txBody>
                  <a:tcPr marL="0" marR="0" marB="0" marT="0"/>
                </a:tc>
                <a:tc>
                  <a:txBody>
                    <a:bodyPr/>
                    <a:lstStyle/>
                    <a:p>
                      <a:pPr>
                        <a:lnSpc>
                          <a:spcPct val="100000"/>
                        </a:lnSpc>
                      </a:pPr>
                      <a:endParaRPr sz="1300">
                        <a:latin typeface="Times New Roman"/>
                        <a:cs typeface="Times New Roman"/>
                      </a:endParaRPr>
                    </a:p>
                  </a:txBody>
                  <a:tcPr marL="0" marR="0" marB="0" marT="0"/>
                </a:tc>
                <a:tc>
                  <a:txBody>
                    <a:bodyPr/>
                    <a:lstStyle/>
                    <a:p>
                      <a:pPr marL="123189">
                        <a:lnSpc>
                          <a:spcPts val="1090"/>
                        </a:lnSpc>
                      </a:pPr>
                      <a:r>
                        <a:rPr dirty="0" sz="1050" spc="10">
                          <a:latin typeface="Courier New"/>
                          <a:cs typeface="Courier New"/>
                        </a:rPr>
                        <a:t>String quote2 </a:t>
                      </a:r>
                      <a:r>
                        <a:rPr dirty="0" sz="1050" spc="15">
                          <a:latin typeface="Courier New"/>
                          <a:cs typeface="Courier New"/>
                        </a:rPr>
                        <a:t>=</a:t>
                      </a:r>
                      <a:r>
                        <a:rPr dirty="0" sz="1050" spc="20">
                          <a:latin typeface="Courier New"/>
                          <a:cs typeface="Courier New"/>
                        </a:rPr>
                        <a:t> </a:t>
                      </a:r>
                      <a:r>
                        <a:rPr dirty="0" sz="1050" spc="10">
                          <a:solidFill>
                            <a:srgbClr val="993300"/>
                          </a:solidFill>
                          <a:latin typeface="Courier New"/>
                          <a:cs typeface="Courier New"/>
                        </a:rPr>
                        <a:t>“</a:t>
                      </a:r>
                      <a:r>
                        <a:rPr dirty="0" sz="1050" spc="10">
                          <a:solidFill>
                            <a:srgbClr val="993300"/>
                          </a:solidFill>
                          <a:latin typeface="Courier New"/>
                          <a:cs typeface="Courier New"/>
                          <a:hlinkClick r:id="rId2"/>
                        </a:rPr>
                        <a:t>RHT@75.00@0.22</a:t>
                      </a:r>
                      <a:r>
                        <a:rPr dirty="0" sz="1050" spc="10">
                          <a:solidFill>
                            <a:srgbClr val="993300"/>
                          </a:solidFill>
                          <a:latin typeface="Courier New"/>
                          <a:cs typeface="Courier New"/>
                        </a:rPr>
                        <a:t>”</a:t>
                      </a:r>
                      <a:r>
                        <a:rPr dirty="0" sz="1050" spc="10">
                          <a:latin typeface="Courier New"/>
                          <a:cs typeface="Courier New"/>
                        </a:rPr>
                        <a:t>;</a:t>
                      </a:r>
                      <a:endParaRPr sz="1050">
                        <a:latin typeface="Courier New"/>
                        <a:cs typeface="Courier New"/>
                      </a:endParaRPr>
                    </a:p>
                    <a:p>
                      <a:pPr marL="123189">
                        <a:lnSpc>
                          <a:spcPts val="1240"/>
                        </a:lnSpc>
                      </a:pPr>
                      <a:r>
                        <a:rPr dirty="0" sz="1050" spc="10">
                          <a:latin typeface="Courier New"/>
                          <a:cs typeface="Courier New"/>
                        </a:rPr>
                        <a:t>st2 </a:t>
                      </a:r>
                      <a:r>
                        <a:rPr dirty="0" sz="1050" spc="15">
                          <a:latin typeface="Courier New"/>
                          <a:cs typeface="Courier New"/>
                        </a:rPr>
                        <a:t>= </a:t>
                      </a:r>
                      <a:r>
                        <a:rPr dirty="0" sz="1050" spc="10">
                          <a:solidFill>
                            <a:srgbClr val="0000FF"/>
                          </a:solidFill>
                          <a:latin typeface="Courier New"/>
                          <a:cs typeface="Courier New"/>
                        </a:rPr>
                        <a:t>new </a:t>
                      </a:r>
                      <a:r>
                        <a:rPr dirty="0" sz="1050" spc="10">
                          <a:latin typeface="Courier New"/>
                          <a:cs typeface="Courier New"/>
                        </a:rPr>
                        <a:t>StringTokenizer(quote2,</a:t>
                      </a:r>
                      <a:r>
                        <a:rPr dirty="0" sz="1050" spc="25">
                          <a:latin typeface="Courier New"/>
                          <a:cs typeface="Courier New"/>
                        </a:rPr>
                        <a:t> </a:t>
                      </a:r>
                      <a:r>
                        <a:rPr dirty="0" sz="1050" spc="10">
                          <a:solidFill>
                            <a:srgbClr val="993300"/>
                          </a:solidFill>
                          <a:latin typeface="Courier New"/>
                          <a:cs typeface="Courier New"/>
                        </a:rPr>
                        <a:t>“@”</a:t>
                      </a:r>
                      <a:r>
                        <a:rPr dirty="0" sz="1050" spc="10">
                          <a:latin typeface="Courier New"/>
                          <a:cs typeface="Courier New"/>
                        </a:rPr>
                        <a:t>);</a:t>
                      </a:r>
                      <a:endParaRPr sz="1050">
                        <a:latin typeface="Courier New"/>
                        <a:cs typeface="Courier New"/>
                      </a:endParaRPr>
                    </a:p>
                  </a:txBody>
                  <a:tcPr marL="0" marR="0" marB="0" marT="0"/>
                </a:tc>
              </a:tr>
              <a:tr h="155486">
                <a:tc>
                  <a:txBody>
                    <a:bodyPr/>
                    <a:lstStyle/>
                    <a:p>
                      <a:pPr algn="ctr" marR="1270">
                        <a:lnSpc>
                          <a:spcPts val="1110"/>
                        </a:lnSpc>
                      </a:pPr>
                      <a:r>
                        <a:rPr dirty="0" sz="1050" spc="10">
                          <a:latin typeface="Courier New"/>
                          <a:cs typeface="Courier New"/>
                        </a:rPr>
                        <a:t>18:</a:t>
                      </a:r>
                      <a:endParaRPr sz="1050">
                        <a:latin typeface="Courier New"/>
                        <a:cs typeface="Courier New"/>
                      </a:endParaRPr>
                    </a:p>
                  </a:txBody>
                  <a:tcPr marL="0" marR="0" marB="0" marT="0"/>
                </a:tc>
                <a:tc>
                  <a:txBody>
                    <a:bodyPr/>
                    <a:lstStyle/>
                    <a:p>
                      <a:pPr>
                        <a:lnSpc>
                          <a:spcPct val="100000"/>
                        </a:lnSpc>
                      </a:pPr>
                      <a:endParaRPr sz="800">
                        <a:latin typeface="Times New Roman"/>
                        <a:cs typeface="Times New Roman"/>
                      </a:endParaRPr>
                    </a:p>
                  </a:txBody>
                  <a:tcPr marL="0" marR="0" marB="0" marT="0"/>
                </a:tc>
                <a:tc>
                  <a:txBody>
                    <a:bodyPr/>
                    <a:lstStyle/>
                    <a:p>
                      <a:pPr>
                        <a:lnSpc>
                          <a:spcPct val="100000"/>
                        </a:lnSpc>
                      </a:pPr>
                      <a:endParaRPr sz="800">
                        <a:latin typeface="Times New Roman"/>
                        <a:cs typeface="Times New Roman"/>
                      </a:endParaRPr>
                    </a:p>
                  </a:txBody>
                  <a:tcPr marL="0" marR="0" marB="0" marT="0"/>
                </a:tc>
                <a:tc>
                  <a:txBody>
                    <a:bodyPr/>
                    <a:lstStyle/>
                    <a:p>
                      <a:pPr marL="123189">
                        <a:lnSpc>
                          <a:spcPts val="1110"/>
                        </a:lnSpc>
                      </a:pPr>
                      <a:r>
                        <a:rPr dirty="0" sz="1050" spc="10">
                          <a:latin typeface="Courier New"/>
                          <a:cs typeface="Courier New"/>
                        </a:rPr>
                        <a:t>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a:t>
                      </a:r>
                      <a:r>
                        <a:rPr dirty="0" sz="1050" spc="10">
                          <a:latin typeface="Courier New"/>
                          <a:cs typeface="Courier New"/>
                        </a:rPr>
                        <a:t>\</a:t>
                      </a:r>
                      <a:r>
                        <a:rPr dirty="0" sz="1050" spc="10">
                          <a:solidFill>
                            <a:srgbClr val="993300"/>
                          </a:solidFill>
                          <a:latin typeface="Courier New"/>
                          <a:cs typeface="Courier New"/>
                        </a:rPr>
                        <a:t>nToken </a:t>
                      </a:r>
                      <a:r>
                        <a:rPr dirty="0" sz="1050" spc="15">
                          <a:solidFill>
                            <a:srgbClr val="993300"/>
                          </a:solidFill>
                          <a:latin typeface="Courier New"/>
                          <a:cs typeface="Courier New"/>
                        </a:rPr>
                        <a:t>1: “ </a:t>
                      </a:r>
                      <a:r>
                        <a:rPr dirty="0" sz="1050" spc="15">
                          <a:latin typeface="Courier New"/>
                          <a:cs typeface="Courier New"/>
                        </a:rPr>
                        <a:t>+</a:t>
                      </a:r>
                      <a:r>
                        <a:rPr dirty="0" sz="1050" spc="50">
                          <a:latin typeface="Courier New"/>
                          <a:cs typeface="Courier New"/>
                        </a:rPr>
                        <a:t> </a:t>
                      </a:r>
                      <a:r>
                        <a:rPr dirty="0" sz="1050" spc="10">
                          <a:latin typeface="Courier New"/>
                          <a:cs typeface="Courier New"/>
                        </a:rPr>
                        <a:t>st2.nextToken());</a:t>
                      </a:r>
                      <a:endParaRPr sz="1050">
                        <a:latin typeface="Courier New"/>
                        <a:cs typeface="Courier New"/>
                      </a:endParaRPr>
                    </a:p>
                  </a:txBody>
                  <a:tcPr marL="0" marR="0" marB="0" marT="0"/>
                </a:tc>
              </a:tr>
              <a:tr h="155486">
                <a:tc>
                  <a:txBody>
                    <a:bodyPr/>
                    <a:lstStyle/>
                    <a:p>
                      <a:pPr algn="ctr" marR="1270">
                        <a:lnSpc>
                          <a:spcPts val="1110"/>
                        </a:lnSpc>
                      </a:pPr>
                      <a:r>
                        <a:rPr dirty="0" sz="1050" spc="10">
                          <a:latin typeface="Courier New"/>
                          <a:cs typeface="Courier New"/>
                        </a:rPr>
                        <a:t>19:</a:t>
                      </a:r>
                      <a:endParaRPr sz="1050">
                        <a:latin typeface="Courier New"/>
                        <a:cs typeface="Courier New"/>
                      </a:endParaRPr>
                    </a:p>
                  </a:txBody>
                  <a:tcPr marL="0" marR="0" marB="0" marT="0"/>
                </a:tc>
                <a:tc>
                  <a:txBody>
                    <a:bodyPr/>
                    <a:lstStyle/>
                    <a:p>
                      <a:pPr>
                        <a:lnSpc>
                          <a:spcPct val="100000"/>
                        </a:lnSpc>
                      </a:pPr>
                      <a:endParaRPr sz="800">
                        <a:latin typeface="Times New Roman"/>
                        <a:cs typeface="Times New Roman"/>
                      </a:endParaRPr>
                    </a:p>
                  </a:txBody>
                  <a:tcPr marL="0" marR="0" marB="0" marT="0"/>
                </a:tc>
                <a:tc>
                  <a:txBody>
                    <a:bodyPr/>
                    <a:lstStyle/>
                    <a:p>
                      <a:pPr>
                        <a:lnSpc>
                          <a:spcPct val="100000"/>
                        </a:lnSpc>
                      </a:pPr>
                      <a:endParaRPr sz="800">
                        <a:latin typeface="Times New Roman"/>
                        <a:cs typeface="Times New Roman"/>
                      </a:endParaRPr>
                    </a:p>
                  </a:txBody>
                  <a:tcPr marL="0" marR="0" marB="0" marT="0"/>
                </a:tc>
                <a:tc>
                  <a:txBody>
                    <a:bodyPr/>
                    <a:lstStyle/>
                    <a:p>
                      <a:pPr marL="123189">
                        <a:lnSpc>
                          <a:spcPts val="1110"/>
                        </a:lnSpc>
                      </a:pPr>
                      <a:r>
                        <a:rPr dirty="0" sz="1050" spc="10">
                          <a:latin typeface="Courier New"/>
                          <a:cs typeface="Courier New"/>
                        </a:rPr>
                        <a:t>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“Token </a:t>
                      </a:r>
                      <a:r>
                        <a:rPr dirty="0" sz="1050" spc="15">
                          <a:solidFill>
                            <a:srgbClr val="993300"/>
                          </a:solidFill>
                          <a:latin typeface="Courier New"/>
                          <a:cs typeface="Courier New"/>
                        </a:rPr>
                        <a:t>2: “ </a:t>
                      </a:r>
                      <a:r>
                        <a:rPr dirty="0" sz="1050" spc="15">
                          <a:latin typeface="Courier New"/>
                          <a:cs typeface="Courier New"/>
                        </a:rPr>
                        <a:t>+</a:t>
                      </a:r>
                      <a:r>
                        <a:rPr dirty="0" sz="1050" spc="40">
                          <a:latin typeface="Courier New"/>
                          <a:cs typeface="Courier New"/>
                        </a:rPr>
                        <a:t> </a:t>
                      </a:r>
                      <a:r>
                        <a:rPr dirty="0" sz="1050" spc="10">
                          <a:latin typeface="Courier New"/>
                          <a:cs typeface="Courier New"/>
                        </a:rPr>
                        <a:t>st2.nextToken());</a:t>
                      </a:r>
                      <a:endParaRPr sz="1050">
                        <a:latin typeface="Courier New"/>
                        <a:cs typeface="Courier New"/>
                      </a:endParaRPr>
                    </a:p>
                  </a:txBody>
                  <a:tcPr marL="0" marR="0" marB="0" marT="0"/>
                </a:tc>
              </a:tr>
              <a:tr h="155486">
                <a:tc>
                  <a:txBody>
                    <a:bodyPr/>
                    <a:lstStyle/>
                    <a:p>
                      <a:pPr algn="ctr" marR="1270">
                        <a:lnSpc>
                          <a:spcPts val="1110"/>
                        </a:lnSpc>
                      </a:pPr>
                      <a:r>
                        <a:rPr dirty="0" sz="1050" spc="10">
                          <a:latin typeface="Courier New"/>
                          <a:cs typeface="Courier New"/>
                        </a:rPr>
                        <a:t>20:</a:t>
                      </a:r>
                      <a:endParaRPr sz="1050">
                        <a:latin typeface="Courier New"/>
                        <a:cs typeface="Courier New"/>
                      </a:endParaRPr>
                    </a:p>
                  </a:txBody>
                  <a:tcPr marL="0" marR="0" marB="0" marT="0"/>
                </a:tc>
                <a:tc>
                  <a:txBody>
                    <a:bodyPr/>
                    <a:lstStyle/>
                    <a:p>
                      <a:pPr>
                        <a:lnSpc>
                          <a:spcPct val="100000"/>
                        </a:lnSpc>
                      </a:pPr>
                      <a:endParaRPr sz="800">
                        <a:latin typeface="Times New Roman"/>
                        <a:cs typeface="Times New Roman"/>
                      </a:endParaRPr>
                    </a:p>
                  </a:txBody>
                  <a:tcPr marL="0" marR="0" marB="0" marT="0"/>
                </a:tc>
                <a:tc>
                  <a:txBody>
                    <a:bodyPr/>
                    <a:lstStyle/>
                    <a:p>
                      <a:pPr>
                        <a:lnSpc>
                          <a:spcPct val="100000"/>
                        </a:lnSpc>
                      </a:pPr>
                      <a:endParaRPr sz="800">
                        <a:latin typeface="Times New Roman"/>
                        <a:cs typeface="Times New Roman"/>
                      </a:endParaRPr>
                    </a:p>
                  </a:txBody>
                  <a:tcPr marL="0" marR="0" marB="0" marT="0"/>
                </a:tc>
                <a:tc>
                  <a:txBody>
                    <a:bodyPr/>
                    <a:lstStyle/>
                    <a:p>
                      <a:pPr marL="123189">
                        <a:lnSpc>
                          <a:spcPts val="1110"/>
                        </a:lnSpc>
                      </a:pPr>
                      <a:r>
                        <a:rPr dirty="0" sz="1050" spc="10">
                          <a:latin typeface="Courier New"/>
                          <a:cs typeface="Courier New"/>
                        </a:rPr>
                        <a:t>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“Token </a:t>
                      </a:r>
                      <a:r>
                        <a:rPr dirty="0" sz="1050" spc="15">
                          <a:solidFill>
                            <a:srgbClr val="993300"/>
                          </a:solidFill>
                          <a:latin typeface="Courier New"/>
                          <a:cs typeface="Courier New"/>
                        </a:rPr>
                        <a:t>3: “ </a:t>
                      </a:r>
                      <a:r>
                        <a:rPr dirty="0" sz="1050" spc="15">
                          <a:latin typeface="Courier New"/>
                          <a:cs typeface="Courier New"/>
                        </a:rPr>
                        <a:t>+</a:t>
                      </a:r>
                      <a:r>
                        <a:rPr dirty="0" sz="1050" spc="40">
                          <a:latin typeface="Courier New"/>
                          <a:cs typeface="Courier New"/>
                        </a:rPr>
                        <a:t> </a:t>
                      </a:r>
                      <a:r>
                        <a:rPr dirty="0" sz="1050" spc="10">
                          <a:latin typeface="Courier New"/>
                          <a:cs typeface="Courier New"/>
                        </a:rPr>
                        <a:t>st2.nextToken());</a:t>
                      </a:r>
                      <a:endParaRPr sz="1050">
                        <a:latin typeface="Courier New"/>
                        <a:cs typeface="Courier New"/>
                      </a:endParaRPr>
                    </a:p>
                  </a:txBody>
                  <a:tcPr marL="0" marR="0" marB="0" marT="0"/>
                </a:tc>
              </a:tr>
              <a:tr h="315511">
                <a:tc>
                  <a:txBody>
                    <a:bodyPr/>
                    <a:lstStyle/>
                    <a:p>
                      <a:pPr marL="31750">
                        <a:lnSpc>
                          <a:spcPts val="1110"/>
                        </a:lnSpc>
                      </a:pPr>
                      <a:r>
                        <a:rPr dirty="0" sz="1050" spc="10">
                          <a:latin typeface="Courier New"/>
                          <a:cs typeface="Courier New"/>
                        </a:rPr>
                        <a:t>21:</a:t>
                      </a:r>
                      <a:endParaRPr sz="1050">
                        <a:latin typeface="Courier New"/>
                        <a:cs typeface="Courier New"/>
                      </a:endParaRPr>
                    </a:p>
                    <a:p>
                      <a:pPr marL="31750">
                        <a:lnSpc>
                          <a:spcPct val="100000"/>
                        </a:lnSpc>
                      </a:pPr>
                      <a:r>
                        <a:rPr dirty="0" sz="1050" spc="10">
                          <a:latin typeface="Courier New"/>
                          <a:cs typeface="Courier New"/>
                        </a:rPr>
                        <a:t>22:</a:t>
                      </a:r>
                      <a:endParaRPr sz="1050">
                        <a:latin typeface="Courier New"/>
                        <a:cs typeface="Courier New"/>
                      </a:endParaRPr>
                    </a:p>
                  </a:txBody>
                  <a:tcPr marL="0" marR="0" marB="0" marT="0"/>
                </a:tc>
                <a:tc>
                  <a:txBody>
                    <a:bodyPr/>
                    <a:lstStyle/>
                    <a:p>
                      <a:pPr>
                        <a:lnSpc>
                          <a:spcPct val="100000"/>
                        </a:lnSpc>
                        <a:spcBef>
                          <a:spcPts val="15"/>
                        </a:spcBef>
                      </a:pPr>
                      <a:endParaRPr sz="950">
                        <a:latin typeface="Times New Roman"/>
                        <a:cs typeface="Times New Roman"/>
                      </a:endParaRPr>
                    </a:p>
                    <a:p>
                      <a:pPr marL="40640">
                        <a:lnSpc>
                          <a:spcPct val="100000"/>
                        </a:lnSpc>
                      </a:pPr>
                      <a:r>
                        <a:rPr dirty="0" sz="1050">
                          <a:latin typeface="Courier New"/>
                          <a:cs typeface="Courier New"/>
                        </a:rPr>
                        <a:t>}</a:t>
                      </a:r>
                      <a:endParaRPr sz="1050">
                        <a:latin typeface="Courier New"/>
                        <a:cs typeface="Courier New"/>
                      </a:endParaRPr>
                    </a:p>
                  </a:txBody>
                  <a:tcPr marL="0" marR="0" marB="0" marT="1905"/>
                </a:tc>
                <a:tc>
                  <a:txBody>
                    <a:bodyPr/>
                    <a:lstStyle/>
                    <a:p>
                      <a:pPr algn="ctr">
                        <a:lnSpc>
                          <a:spcPts val="1110"/>
                        </a:lnSpc>
                      </a:pPr>
                      <a:r>
                        <a:rPr dirty="0" sz="1050">
                          <a:latin typeface="Courier New"/>
                          <a:cs typeface="Courier New"/>
                        </a:rPr>
                        <a:t>}</a:t>
                      </a:r>
                      <a:endParaRPr sz="1050">
                        <a:latin typeface="Courier New"/>
                        <a:cs typeface="Courier New"/>
                      </a:endParaRPr>
                    </a:p>
                  </a:txBody>
                  <a:tcPr marL="0" marR="0" marB="0" marT="0"/>
                </a:tc>
                <a:tc>
                  <a:txBody>
                    <a:bodyPr/>
                    <a:lstStyle/>
                    <a:p>
                      <a:pPr>
                        <a:lnSpc>
                          <a:spcPct val="100000"/>
                        </a:lnSpc>
                      </a:pPr>
                      <a:endParaRPr sz="1300">
                        <a:latin typeface="Times New Roman"/>
                        <a:cs typeface="Times New Roman"/>
                      </a:endParaRPr>
                    </a:p>
                  </a:txBody>
                  <a:tcPr marL="0" marR="0" marB="0" marT="0"/>
                </a:tc>
              </a:tr>
            </a:tbl>
          </a:graphicData>
        </a:graphic>
      </p:graphicFrame>
      <p:sp>
        <p:nvSpPr>
          <p:cNvPr id="9" name="object 9"/>
          <p:cNvSpPr txBox="1"/>
          <p:nvPr/>
        </p:nvSpPr>
        <p:spPr>
          <a:xfrm>
            <a:off x="444503" y="1725099"/>
            <a:ext cx="6405245" cy="455295"/>
          </a:xfrm>
          <a:prstGeom prst="rect">
            <a:avLst/>
          </a:prstGeom>
        </p:spPr>
        <p:txBody>
          <a:bodyPr wrap="square" lIns="0" tIns="26670" rIns="0" bIns="0" rtlCol="0" vert="horz">
            <a:spAutoFit/>
          </a:bodyPr>
          <a:lstStyle/>
          <a:p>
            <a:pPr marL="12700" marR="5080">
              <a:lnSpc>
                <a:spcPts val="1660"/>
              </a:lnSpc>
              <a:spcBef>
                <a:spcPts val="210"/>
              </a:spcBef>
            </a:pPr>
            <a:r>
              <a:rPr dirty="0" sz="1450" spc="-10">
                <a:latin typeface="Times New Roman"/>
                <a:cs typeface="Times New Roman"/>
              </a:rPr>
              <a:t>Save this file by choosing File, Save </a:t>
            </a:r>
            <a:r>
              <a:rPr dirty="0" sz="1450" spc="-5">
                <a:latin typeface="Times New Roman"/>
                <a:cs typeface="Times New Roman"/>
              </a:rPr>
              <a:t>or </a:t>
            </a:r>
            <a:r>
              <a:rPr dirty="0" sz="1450" spc="-10">
                <a:latin typeface="Times New Roman"/>
                <a:cs typeface="Times New Roman"/>
              </a:rPr>
              <a:t>clicking Save All on the NetBeans </a:t>
            </a:r>
            <a:r>
              <a:rPr dirty="0" sz="1450" spc="-20">
                <a:latin typeface="Times New Roman"/>
                <a:cs typeface="Times New Roman"/>
              </a:rPr>
              <a:t>toolbar. </a:t>
            </a:r>
            <a:r>
              <a:rPr dirty="0" sz="1450" spc="-10">
                <a:latin typeface="Times New Roman"/>
                <a:cs typeface="Times New Roman"/>
              </a:rPr>
              <a:t>Run  the application by choosing Run, Run File to see the output displayed in </a:t>
            </a:r>
            <a:r>
              <a:rPr dirty="0" u="sng" sz="1450" spc="-10">
                <a:solidFill>
                  <a:srgbClr val="0000ED"/>
                </a:solidFill>
                <a:uFill>
                  <a:solidFill>
                    <a:srgbClr val="0000ED"/>
                  </a:solidFill>
                </a:uFill>
                <a:latin typeface="Times New Roman"/>
                <a:cs typeface="Times New Roman"/>
                <a:hlinkClick r:id="rId3" action="ppaction://hlinksldjump"/>
              </a:rPr>
              <a:t>Figure</a:t>
            </a:r>
            <a:r>
              <a:rPr dirty="0" u="sng" sz="1450" spc="150">
                <a:solidFill>
                  <a:srgbClr val="0000ED"/>
                </a:solidFill>
                <a:uFill>
                  <a:solidFill>
                    <a:srgbClr val="0000ED"/>
                  </a:solidFill>
                </a:uFill>
                <a:latin typeface="Times New Roman"/>
                <a:cs typeface="Times New Roman"/>
                <a:hlinkClick r:id="rId3" action="ppaction://hlinksldjump"/>
              </a:rPr>
              <a:t> </a:t>
            </a:r>
            <a:r>
              <a:rPr dirty="0" u="sng" sz="1450" spc="-10">
                <a:solidFill>
                  <a:srgbClr val="0000ED"/>
                </a:solidFill>
                <a:uFill>
                  <a:solidFill>
                    <a:srgbClr val="0000ED"/>
                  </a:solidFill>
                </a:uFill>
                <a:latin typeface="Times New Roman"/>
                <a:cs typeface="Times New Roman"/>
                <a:hlinkClick r:id="rId3" action="ppaction://hlinksldjump"/>
              </a:rPr>
              <a:t>3.1</a:t>
            </a:r>
            <a:r>
              <a:rPr dirty="0" sz="1450" spc="-10">
                <a:latin typeface="Times New Roman"/>
                <a:cs typeface="Times New Roman"/>
              </a:rPr>
              <a:t>.</a:t>
            </a:r>
            <a:endParaRPr sz="1450">
              <a:latin typeface="Times New Roman"/>
              <a:cs typeface="Times New Roman"/>
            </a:endParaRPr>
          </a:p>
        </p:txBody>
      </p:sp>
      <p:sp>
        <p:nvSpPr>
          <p:cNvPr id="10" name="object 10"/>
          <p:cNvSpPr/>
          <p:nvPr/>
        </p:nvSpPr>
        <p:spPr>
          <a:xfrm>
            <a:off x="1636407" y="2268283"/>
            <a:ext cx="4296333" cy="2094496"/>
          </a:xfrm>
          <a:prstGeom prst="rect">
            <a:avLst/>
          </a:prstGeom>
          <a:blipFill>
            <a:blip r:embed="rId4" cstate="print"/>
            <a:stretch>
              <a:fillRect/>
            </a:stretch>
          </a:blipFill>
        </p:spPr>
        <p:txBody>
          <a:bodyPr wrap="square" lIns="0" tIns="0" rIns="0" bIns="0" rtlCol="0"/>
          <a:lstStyle/>
          <a:p/>
        </p:txBody>
      </p:sp>
      <p:sp>
        <p:nvSpPr>
          <p:cNvPr id="11" name="object 11"/>
          <p:cNvSpPr txBox="1"/>
          <p:nvPr/>
        </p:nvSpPr>
        <p:spPr>
          <a:xfrm>
            <a:off x="444502" y="4322633"/>
            <a:ext cx="6667500" cy="3803015"/>
          </a:xfrm>
          <a:prstGeom prst="rect">
            <a:avLst/>
          </a:prstGeom>
        </p:spPr>
        <p:txBody>
          <a:bodyPr wrap="square" lIns="0" tIns="111760" rIns="0" bIns="0" rtlCol="0" vert="horz">
            <a:spAutoFit/>
          </a:bodyPr>
          <a:lstStyle/>
          <a:p>
            <a:pPr marL="918844">
              <a:lnSpc>
                <a:spcPct val="100000"/>
              </a:lnSpc>
              <a:spcBef>
                <a:spcPts val="880"/>
              </a:spcBef>
            </a:pPr>
            <a:r>
              <a:rPr dirty="0" sz="1450" spc="-15" b="1">
                <a:solidFill>
                  <a:srgbClr val="666666"/>
                </a:solidFill>
                <a:latin typeface="Times New Roman"/>
                <a:cs typeface="Times New Roman"/>
              </a:rPr>
              <a:t>FIGURE </a:t>
            </a:r>
            <a:r>
              <a:rPr dirty="0" sz="1450" spc="-5" b="1">
                <a:solidFill>
                  <a:srgbClr val="666666"/>
                </a:solidFill>
                <a:latin typeface="Times New Roman"/>
                <a:cs typeface="Times New Roman"/>
              </a:rPr>
              <a:t>3.1 </a:t>
            </a:r>
            <a:r>
              <a:rPr dirty="0" sz="1450" spc="-10">
                <a:latin typeface="Times New Roman"/>
                <a:cs typeface="Times New Roman"/>
              </a:rPr>
              <a:t>Displaying </a:t>
            </a:r>
            <a:r>
              <a:rPr dirty="0" sz="1450" spc="-5">
                <a:latin typeface="Times New Roman"/>
                <a:cs typeface="Times New Roman"/>
              </a:rPr>
              <a:t>a </a:t>
            </a:r>
            <a:r>
              <a:rPr dirty="0" sz="1450" spc="-15">
                <a:latin typeface="Courier New"/>
                <a:cs typeface="Courier New"/>
              </a:rPr>
              <a:t>StringTokenizer</a:t>
            </a:r>
            <a:r>
              <a:rPr dirty="0" sz="1450" spc="-475">
                <a:latin typeface="Courier New"/>
                <a:cs typeface="Courier New"/>
              </a:rPr>
              <a:t> </a:t>
            </a:r>
            <a:r>
              <a:rPr dirty="0" sz="1450" spc="-20">
                <a:latin typeface="Times New Roman"/>
                <a:cs typeface="Times New Roman"/>
              </a:rPr>
              <a:t>object’s </a:t>
            </a:r>
            <a:r>
              <a:rPr dirty="0" sz="1450" spc="-10">
                <a:latin typeface="Times New Roman"/>
                <a:cs typeface="Times New Roman"/>
              </a:rPr>
              <a:t>tokens.</a:t>
            </a:r>
            <a:endParaRPr sz="1450">
              <a:latin typeface="Times New Roman"/>
              <a:cs typeface="Times New Roman"/>
            </a:endParaRPr>
          </a:p>
          <a:p>
            <a:pPr marL="12700" marR="182880" indent="-635">
              <a:lnSpc>
                <a:spcPct val="103499"/>
              </a:lnSpc>
              <a:spcBef>
                <a:spcPts val="720"/>
              </a:spcBef>
            </a:pPr>
            <a:r>
              <a:rPr dirty="0" sz="1450" spc="-45">
                <a:latin typeface="Times New Roman"/>
                <a:cs typeface="Times New Roman"/>
              </a:rPr>
              <a:t>Two </a:t>
            </a:r>
            <a:r>
              <a:rPr dirty="0" sz="1450" spc="-15">
                <a:latin typeface="Times New Roman"/>
                <a:cs typeface="Times New Roman"/>
              </a:rPr>
              <a:t>different </a:t>
            </a:r>
            <a:r>
              <a:rPr dirty="0" sz="1450" spc="-15">
                <a:latin typeface="Courier New"/>
                <a:cs typeface="Courier New"/>
              </a:rPr>
              <a:t>StringTokenizer </a:t>
            </a:r>
            <a:r>
              <a:rPr dirty="0" sz="1450" spc="-10">
                <a:latin typeface="Times New Roman"/>
                <a:cs typeface="Times New Roman"/>
              </a:rPr>
              <a:t>objects are created using </a:t>
            </a:r>
            <a:r>
              <a:rPr dirty="0" sz="1450" spc="-15">
                <a:latin typeface="Times New Roman"/>
                <a:cs typeface="Times New Roman"/>
              </a:rPr>
              <a:t>different arguments </a:t>
            </a:r>
            <a:r>
              <a:rPr dirty="0" sz="1450" spc="-10">
                <a:latin typeface="Times New Roman"/>
                <a:cs typeface="Times New Roman"/>
              </a:rPr>
              <a:t>to the  </a:t>
            </a:r>
            <a:r>
              <a:rPr dirty="0" sz="1450" spc="-15">
                <a:latin typeface="Times New Roman"/>
                <a:cs typeface="Times New Roman"/>
              </a:rPr>
              <a:t>constructor.</a:t>
            </a:r>
            <a:endParaRPr sz="1450">
              <a:latin typeface="Times New Roman"/>
              <a:cs typeface="Times New Roman"/>
            </a:endParaRPr>
          </a:p>
          <a:p>
            <a:pPr marL="12700" marR="29209">
              <a:lnSpc>
                <a:spcPct val="100699"/>
              </a:lnSpc>
              <a:spcBef>
                <a:spcPts val="625"/>
              </a:spcBef>
            </a:pPr>
            <a:r>
              <a:rPr dirty="0" sz="1450" spc="-10">
                <a:latin typeface="Times New Roman"/>
                <a:cs typeface="Times New Roman"/>
              </a:rPr>
              <a:t>The first object is created using </a:t>
            </a:r>
            <a:r>
              <a:rPr dirty="0" sz="1450" spc="-10">
                <a:latin typeface="Courier New"/>
                <a:cs typeface="Courier New"/>
              </a:rPr>
              <a:t>new </a:t>
            </a:r>
            <a:r>
              <a:rPr dirty="0" sz="1450" spc="-15">
                <a:latin typeface="Courier New"/>
                <a:cs typeface="Courier New"/>
              </a:rPr>
              <a:t>StringTokenizer() </a:t>
            </a:r>
            <a:r>
              <a:rPr dirty="0" sz="1450" spc="-10">
                <a:latin typeface="Times New Roman"/>
                <a:cs typeface="Times New Roman"/>
              </a:rPr>
              <a:t>with </a:t>
            </a:r>
            <a:r>
              <a:rPr dirty="0" sz="1450" spc="-5">
                <a:latin typeface="Times New Roman"/>
                <a:cs typeface="Times New Roman"/>
              </a:rPr>
              <a:t>one </a:t>
            </a:r>
            <a:r>
              <a:rPr dirty="0" sz="1450" spc="-15">
                <a:latin typeface="Times New Roman"/>
                <a:cs typeface="Times New Roman"/>
              </a:rPr>
              <a:t>argument, </a:t>
            </a:r>
            <a:r>
              <a:rPr dirty="0" sz="1450" spc="-5">
                <a:latin typeface="Times New Roman"/>
                <a:cs typeface="Times New Roman"/>
              </a:rPr>
              <a:t>a  </a:t>
            </a:r>
            <a:r>
              <a:rPr dirty="0" sz="1450" spc="-15">
                <a:latin typeface="Courier New"/>
                <a:cs typeface="Courier New"/>
              </a:rPr>
              <a:t>String </a:t>
            </a:r>
            <a:r>
              <a:rPr dirty="0" sz="1450" spc="-10">
                <a:latin typeface="Times New Roman"/>
                <a:cs typeface="Times New Roman"/>
              </a:rPr>
              <a:t>object named </a:t>
            </a:r>
            <a:r>
              <a:rPr dirty="0" sz="1450" spc="-15">
                <a:latin typeface="Courier New"/>
                <a:cs typeface="Courier New"/>
              </a:rPr>
              <a:t>quote1 </a:t>
            </a:r>
            <a:r>
              <a:rPr dirty="0" sz="1450" spc="-10">
                <a:latin typeface="Times New Roman"/>
                <a:cs typeface="Times New Roman"/>
              </a:rPr>
              <a:t>(line </a:t>
            </a:r>
            <a:r>
              <a:rPr dirty="0" sz="1450" spc="-20">
                <a:latin typeface="Times New Roman"/>
                <a:cs typeface="Times New Roman"/>
              </a:rPr>
              <a:t>11). </a:t>
            </a:r>
            <a:r>
              <a:rPr dirty="0" sz="1450" spc="-10">
                <a:latin typeface="Times New Roman"/>
                <a:cs typeface="Times New Roman"/>
              </a:rPr>
              <a:t>This creates </a:t>
            </a:r>
            <a:r>
              <a:rPr dirty="0" sz="1450" spc="-5">
                <a:latin typeface="Times New Roman"/>
                <a:cs typeface="Times New Roman"/>
              </a:rPr>
              <a:t>a </a:t>
            </a:r>
            <a:r>
              <a:rPr dirty="0" sz="1450" spc="-15">
                <a:latin typeface="Courier New"/>
                <a:cs typeface="Courier New"/>
              </a:rPr>
              <a:t>StringTokenizer </a:t>
            </a:r>
            <a:r>
              <a:rPr dirty="0" sz="1450" spc="-10">
                <a:latin typeface="Times New Roman"/>
                <a:cs typeface="Times New Roman"/>
              </a:rPr>
              <a:t>object  that uses the default delimiters, which are blank spaces, tabs, newlines, carriage returns, </a:t>
            </a:r>
            <a:r>
              <a:rPr dirty="0" sz="1450" spc="-5">
                <a:latin typeface="Times New Roman"/>
                <a:cs typeface="Times New Roman"/>
              </a:rPr>
              <a:t>or  </a:t>
            </a:r>
            <a:r>
              <a:rPr dirty="0" sz="1450" spc="-10">
                <a:latin typeface="Times New Roman"/>
                <a:cs typeface="Times New Roman"/>
              </a:rPr>
              <a:t>formfeed characters.</a:t>
            </a:r>
            <a:endParaRPr sz="1450">
              <a:latin typeface="Times New Roman"/>
              <a:cs typeface="Times New Roman"/>
            </a:endParaRPr>
          </a:p>
          <a:p>
            <a:pPr marL="12700" marR="5080">
              <a:lnSpc>
                <a:spcPct val="99300"/>
              </a:lnSpc>
              <a:spcBef>
                <a:spcPts val="650"/>
              </a:spcBef>
            </a:pPr>
            <a:r>
              <a:rPr dirty="0" sz="1450" spc="-10">
                <a:latin typeface="Times New Roman"/>
                <a:cs typeface="Times New Roman"/>
              </a:rPr>
              <a:t>If any </a:t>
            </a:r>
            <a:r>
              <a:rPr dirty="0" sz="1450" spc="-5">
                <a:latin typeface="Times New Roman"/>
                <a:cs typeface="Times New Roman"/>
              </a:rPr>
              <a:t>of </a:t>
            </a:r>
            <a:r>
              <a:rPr dirty="0" sz="1450" spc="-10">
                <a:latin typeface="Times New Roman"/>
                <a:cs typeface="Times New Roman"/>
              </a:rPr>
              <a:t>these characters is contained in the string, it is used to divide the string. Because  the </a:t>
            </a:r>
            <a:r>
              <a:rPr dirty="0" sz="1450" spc="-15">
                <a:latin typeface="Courier New"/>
                <a:cs typeface="Courier New"/>
              </a:rPr>
              <a:t>quote1</a:t>
            </a:r>
            <a:r>
              <a:rPr dirty="0" sz="1450" spc="-340">
                <a:latin typeface="Courier New"/>
                <a:cs typeface="Courier New"/>
              </a:rPr>
              <a:t> </a:t>
            </a:r>
            <a:r>
              <a:rPr dirty="0" sz="1450" spc="-10">
                <a:latin typeface="Times New Roman"/>
                <a:cs typeface="Times New Roman"/>
              </a:rPr>
              <a:t>string contains spaces, these are used as delimiters dividing each token. Lines  12–14 display the values </a:t>
            </a:r>
            <a:r>
              <a:rPr dirty="0" sz="1450" spc="-5">
                <a:latin typeface="Times New Roman"/>
                <a:cs typeface="Times New Roman"/>
              </a:rPr>
              <a:t>of </a:t>
            </a:r>
            <a:r>
              <a:rPr dirty="0" sz="1450" spc="-10">
                <a:latin typeface="Times New Roman"/>
                <a:cs typeface="Times New Roman"/>
              </a:rPr>
              <a:t>all three tokens: </a:t>
            </a:r>
            <a:r>
              <a:rPr dirty="0" sz="1450" spc="-15">
                <a:latin typeface="Times New Roman"/>
                <a:cs typeface="Times New Roman"/>
              </a:rPr>
              <a:t>“GOOG”, </a:t>
            </a:r>
            <a:r>
              <a:rPr dirty="0" sz="1450" spc="-10">
                <a:latin typeface="Times New Roman"/>
                <a:cs typeface="Times New Roman"/>
              </a:rPr>
              <a:t>“530.80”, and</a:t>
            </a:r>
            <a:r>
              <a:rPr dirty="0" sz="1450" spc="90">
                <a:latin typeface="Times New Roman"/>
                <a:cs typeface="Times New Roman"/>
              </a:rPr>
              <a:t> </a:t>
            </a:r>
            <a:r>
              <a:rPr dirty="0" sz="1450" spc="-10">
                <a:latin typeface="Times New Roman"/>
                <a:cs typeface="Times New Roman"/>
              </a:rPr>
              <a:t>“–9.98”.</a:t>
            </a:r>
            <a:endParaRPr sz="1450">
              <a:latin typeface="Times New Roman"/>
              <a:cs typeface="Times New Roman"/>
            </a:endParaRPr>
          </a:p>
          <a:p>
            <a:pPr marL="12700" marR="7620">
              <a:lnSpc>
                <a:spcPct val="101400"/>
              </a:lnSpc>
              <a:spcBef>
                <a:spcPts val="610"/>
              </a:spcBef>
            </a:pPr>
            <a:r>
              <a:rPr dirty="0" sz="1450" spc="-10">
                <a:latin typeface="Times New Roman"/>
                <a:cs typeface="Times New Roman"/>
              </a:rPr>
              <a:t>The second </a:t>
            </a:r>
            <a:r>
              <a:rPr dirty="0" sz="1450" spc="-15">
                <a:latin typeface="Courier New"/>
                <a:cs typeface="Courier New"/>
              </a:rPr>
              <a:t>StringTokenizer </a:t>
            </a:r>
            <a:r>
              <a:rPr dirty="0" sz="1450" spc="-10">
                <a:latin typeface="Times New Roman"/>
                <a:cs typeface="Times New Roman"/>
              </a:rPr>
              <a:t>object in this example has two </a:t>
            </a:r>
            <a:r>
              <a:rPr dirty="0" sz="1450" spc="-15">
                <a:latin typeface="Times New Roman"/>
                <a:cs typeface="Times New Roman"/>
              </a:rPr>
              <a:t>arguments </a:t>
            </a:r>
            <a:r>
              <a:rPr dirty="0" sz="1450" spc="-10">
                <a:latin typeface="Times New Roman"/>
                <a:cs typeface="Times New Roman"/>
              </a:rPr>
              <a:t>when it is  constructed in line 16—a </a:t>
            </a:r>
            <a:r>
              <a:rPr dirty="0" sz="1450" spc="-15">
                <a:latin typeface="Courier New"/>
                <a:cs typeface="Courier New"/>
              </a:rPr>
              <a:t>String </a:t>
            </a:r>
            <a:r>
              <a:rPr dirty="0" sz="1450" spc="-10">
                <a:latin typeface="Times New Roman"/>
                <a:cs typeface="Times New Roman"/>
              </a:rPr>
              <a:t>object named </a:t>
            </a:r>
            <a:r>
              <a:rPr dirty="0" sz="1450" spc="-15">
                <a:latin typeface="Courier New"/>
                <a:cs typeface="Courier New"/>
              </a:rPr>
              <a:t>quote2 </a:t>
            </a:r>
            <a:r>
              <a:rPr dirty="0" sz="1450" spc="-10">
                <a:latin typeface="Times New Roman"/>
                <a:cs typeface="Times New Roman"/>
              </a:rPr>
              <a:t>and an at-sign character @.  This second </a:t>
            </a:r>
            <a:r>
              <a:rPr dirty="0" sz="1450" spc="-15">
                <a:latin typeface="Times New Roman"/>
                <a:cs typeface="Times New Roman"/>
              </a:rPr>
              <a:t>argument </a:t>
            </a:r>
            <a:r>
              <a:rPr dirty="0" sz="1450" spc="-10">
                <a:latin typeface="Times New Roman"/>
                <a:cs typeface="Times New Roman"/>
              </a:rPr>
              <a:t>indicates that the @ character should </a:t>
            </a:r>
            <a:r>
              <a:rPr dirty="0" sz="1450" spc="-5">
                <a:latin typeface="Times New Roman"/>
                <a:cs typeface="Times New Roman"/>
              </a:rPr>
              <a:t>be </a:t>
            </a:r>
            <a:r>
              <a:rPr dirty="0" sz="1450" spc="-10">
                <a:latin typeface="Times New Roman"/>
                <a:cs typeface="Times New Roman"/>
              </a:rPr>
              <a:t>used as the delimiter  between tokens. The </a:t>
            </a:r>
            <a:r>
              <a:rPr dirty="0" sz="1450" spc="-15">
                <a:latin typeface="Courier New"/>
                <a:cs typeface="Courier New"/>
              </a:rPr>
              <a:t>StringTokenizer</a:t>
            </a:r>
            <a:r>
              <a:rPr dirty="0" sz="1450" spc="-345">
                <a:latin typeface="Courier New"/>
                <a:cs typeface="Courier New"/>
              </a:rPr>
              <a:t> </a:t>
            </a:r>
            <a:r>
              <a:rPr dirty="0" sz="1450" spc="-10">
                <a:latin typeface="Times New Roman"/>
                <a:cs typeface="Times New Roman"/>
              </a:rPr>
              <a:t>object created in line 17 contains three tokens:  “RHT”, “75.00”, and</a:t>
            </a:r>
            <a:r>
              <a:rPr dirty="0" sz="1450">
                <a:latin typeface="Times New Roman"/>
                <a:cs typeface="Times New Roman"/>
              </a:rPr>
              <a:t> </a:t>
            </a:r>
            <a:r>
              <a:rPr dirty="0" sz="1450" spc="-10">
                <a:latin typeface="Times New Roman"/>
                <a:cs typeface="Times New Roman"/>
              </a:rPr>
              <a:t>“0.22”.</a:t>
            </a:r>
            <a:endParaRPr sz="1450">
              <a:latin typeface="Times New Roman"/>
              <a:cs typeface="Times New Roman"/>
            </a:endParaRPr>
          </a:p>
        </p:txBody>
      </p:sp>
      <p:sp>
        <p:nvSpPr>
          <p:cNvPr id="12" name="object 12"/>
          <p:cNvSpPr txBox="1">
            <a:spLocks noGrp="1"/>
          </p:cNvSpPr>
          <p:nvPr>
            <p:ph type="sldNum" idx="7" sz="quarter"/>
          </p:nvPr>
        </p:nvSpPr>
        <p:spPr>
          <a:prstGeom prst="rect"/>
        </p:spPr>
        <p:txBody>
          <a:bodyPr wrap="square" lIns="0" tIns="3175" rIns="0" bIns="0" rtlCol="0" vert="horz">
            <a:spAutoFit/>
          </a:bodyPr>
          <a:lstStyle/>
          <a:p>
            <a:pPr marL="68580">
              <a:lnSpc>
                <a:spcPct val="100000"/>
              </a:lnSpc>
              <a:spcBef>
                <a:spcPts val="25"/>
              </a:spcBef>
            </a:pPr>
            <a:r>
              <a:rPr dirty="0"/>
              <a:t>Page </a:t>
            </a:r>
            <a:fld id="{81D60167-4931-47E6-BA6A-407CBD079E47}" type="slidenum">
              <a:rPr dirty="0"/>
              <a:t>2</a:t>
            </a:fld>
            <a:r>
              <a:rPr dirty="0"/>
              <a:t> of</a:t>
            </a:r>
            <a:r>
              <a:rPr dirty="0" spc="-90"/>
              <a:t> </a:t>
            </a:r>
            <a:r>
              <a:rPr dirty="0"/>
              <a:t>22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77139" y="2734744"/>
            <a:ext cx="91411" cy="91462"/>
          </a:xfrm>
          <a:prstGeom prst="rect">
            <a:avLst/>
          </a:prstGeom>
          <a:blipFill>
            <a:blip r:embed="rId2" cstate="print"/>
            <a:stretch>
              <a:fillRect/>
            </a:stretch>
          </a:blipFill>
        </p:spPr>
        <p:txBody>
          <a:bodyPr wrap="square" lIns="0" tIns="0" rIns="0" bIns="0" rtlCol="0"/>
          <a:lstStyle/>
          <a:p/>
        </p:txBody>
      </p:sp>
      <p:sp>
        <p:nvSpPr>
          <p:cNvPr id="3" name="object 3"/>
          <p:cNvSpPr/>
          <p:nvPr/>
        </p:nvSpPr>
        <p:spPr>
          <a:xfrm>
            <a:off x="777139" y="3036560"/>
            <a:ext cx="91411" cy="91462"/>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497" y="318313"/>
            <a:ext cx="6969125" cy="9801225"/>
          </a:xfrm>
          <a:prstGeom prst="rect">
            <a:avLst/>
          </a:prstGeom>
        </p:spPr>
        <p:txBody>
          <a:bodyPr wrap="square" lIns="0" tIns="112395" rIns="0" bIns="0" rtlCol="0" vert="horz">
            <a:spAutoFit/>
          </a:bodyPr>
          <a:lstStyle/>
          <a:p>
            <a:pPr marL="12700">
              <a:lnSpc>
                <a:spcPct val="100000"/>
              </a:lnSpc>
              <a:spcBef>
                <a:spcPts val="885"/>
              </a:spcBef>
            </a:pPr>
            <a:r>
              <a:rPr dirty="0" sz="1650" spc="-5" b="1">
                <a:latin typeface="Times New Roman"/>
                <a:cs typeface="Times New Roman"/>
              </a:rPr>
              <a:t>Using </a:t>
            </a:r>
            <a:r>
              <a:rPr dirty="0" sz="1650" b="1">
                <a:latin typeface="Times New Roman"/>
                <a:cs typeface="Times New Roman"/>
              </a:rPr>
              <a:t>Class and </a:t>
            </a:r>
            <a:r>
              <a:rPr dirty="0" sz="1650" spc="-5" b="1">
                <a:latin typeface="Times New Roman"/>
                <a:cs typeface="Times New Roman"/>
              </a:rPr>
              <a:t>Instance</a:t>
            </a:r>
            <a:r>
              <a:rPr dirty="0" sz="1650" b="1">
                <a:latin typeface="Times New Roman"/>
                <a:cs typeface="Times New Roman"/>
              </a:rPr>
              <a:t> </a:t>
            </a:r>
            <a:r>
              <a:rPr dirty="0" sz="1650" spc="-20" b="1">
                <a:latin typeface="Times New Roman"/>
                <a:cs typeface="Times New Roman"/>
              </a:rPr>
              <a:t>Variables</a:t>
            </a:r>
            <a:endParaRPr sz="1650">
              <a:latin typeface="Times New Roman"/>
              <a:cs typeface="Times New Roman"/>
            </a:endParaRPr>
          </a:p>
          <a:p>
            <a:pPr marL="12700" marR="309880">
              <a:lnSpc>
                <a:spcPts val="1660"/>
              </a:lnSpc>
              <a:spcBef>
                <a:spcPts val="790"/>
              </a:spcBef>
            </a:pPr>
            <a:r>
              <a:rPr dirty="0" sz="1450" spc="-10">
                <a:latin typeface="Times New Roman"/>
                <a:cs typeface="Times New Roman"/>
              </a:rPr>
              <a:t>At this point, you can create </a:t>
            </a:r>
            <a:r>
              <a:rPr dirty="0" sz="1450" spc="-5">
                <a:latin typeface="Times New Roman"/>
                <a:cs typeface="Times New Roman"/>
              </a:rPr>
              <a:t>your </a:t>
            </a:r>
            <a:r>
              <a:rPr dirty="0" sz="1450" spc="-10">
                <a:latin typeface="Times New Roman"/>
                <a:cs typeface="Times New Roman"/>
              </a:rPr>
              <a:t>own object with class and instance variables, </a:t>
            </a:r>
            <a:r>
              <a:rPr dirty="0" sz="1450" spc="-5">
                <a:latin typeface="Times New Roman"/>
                <a:cs typeface="Times New Roman"/>
              </a:rPr>
              <a:t>but </a:t>
            </a:r>
            <a:r>
              <a:rPr dirty="0" sz="1450" spc="-10">
                <a:latin typeface="Times New Roman"/>
                <a:cs typeface="Times New Roman"/>
              </a:rPr>
              <a:t>how do  you work with those variables? They’re used in </a:t>
            </a:r>
            <a:r>
              <a:rPr dirty="0" sz="1450" spc="-15">
                <a:latin typeface="Times New Roman"/>
                <a:cs typeface="Times New Roman"/>
              </a:rPr>
              <a:t>largely </a:t>
            </a:r>
            <a:r>
              <a:rPr dirty="0" sz="1450" spc="-10">
                <a:latin typeface="Times New Roman"/>
                <a:cs typeface="Times New Roman"/>
              </a:rPr>
              <a:t>the same manner as the</a:t>
            </a:r>
            <a:r>
              <a:rPr dirty="0" sz="1450" spc="114">
                <a:latin typeface="Times New Roman"/>
                <a:cs typeface="Times New Roman"/>
              </a:rPr>
              <a:t> </a:t>
            </a:r>
            <a:r>
              <a:rPr dirty="0" sz="1450" spc="-10">
                <a:latin typeface="Times New Roman"/>
                <a:cs typeface="Times New Roman"/>
              </a:rPr>
              <a:t>local</a:t>
            </a:r>
            <a:endParaRPr sz="1450">
              <a:latin typeface="Times New Roman"/>
              <a:cs typeface="Times New Roman"/>
            </a:endParaRPr>
          </a:p>
          <a:p>
            <a:pPr marL="12700">
              <a:lnSpc>
                <a:spcPts val="1570"/>
              </a:lnSpc>
            </a:pPr>
            <a:r>
              <a:rPr dirty="0" sz="1450" spc="-10">
                <a:latin typeface="Times New Roman"/>
                <a:cs typeface="Times New Roman"/>
              </a:rPr>
              <a:t>variables you learned about </a:t>
            </a:r>
            <a:r>
              <a:rPr dirty="0" baseline="1984" sz="2100">
                <a:latin typeface="Times New Roman"/>
                <a:cs typeface="Times New Roman"/>
              </a:rPr>
              <a:t>previous lecture </a:t>
            </a:r>
            <a:r>
              <a:rPr dirty="0" sz="1450" spc="-5">
                <a:latin typeface="Times New Roman"/>
                <a:cs typeface="Times New Roman"/>
              </a:rPr>
              <a:t>. </a:t>
            </a:r>
            <a:r>
              <a:rPr dirty="0" sz="1450" spc="-60">
                <a:latin typeface="Times New Roman"/>
                <a:cs typeface="Times New Roman"/>
              </a:rPr>
              <a:t>You </a:t>
            </a:r>
            <a:r>
              <a:rPr dirty="0" sz="1450" spc="-10">
                <a:latin typeface="Times New Roman"/>
                <a:cs typeface="Times New Roman"/>
              </a:rPr>
              <a:t>can </a:t>
            </a:r>
            <a:r>
              <a:rPr dirty="0" sz="1450" spc="-5">
                <a:latin typeface="Times New Roman"/>
                <a:cs typeface="Times New Roman"/>
              </a:rPr>
              <a:t>put </a:t>
            </a:r>
            <a:r>
              <a:rPr dirty="0" sz="1450" spc="-10">
                <a:latin typeface="Times New Roman"/>
                <a:cs typeface="Times New Roman"/>
              </a:rPr>
              <a:t>them in expressions, assign values</a:t>
            </a:r>
            <a:r>
              <a:rPr dirty="0" sz="1450" spc="55">
                <a:latin typeface="Times New Roman"/>
                <a:cs typeface="Times New Roman"/>
              </a:rPr>
              <a:t> </a:t>
            </a:r>
            <a:r>
              <a:rPr dirty="0" sz="1450" spc="-10">
                <a:latin typeface="Times New Roman"/>
                <a:cs typeface="Times New Roman"/>
              </a:rPr>
              <a:t>to</a:t>
            </a:r>
            <a:endParaRPr sz="1450">
              <a:latin typeface="Times New Roman"/>
              <a:cs typeface="Times New Roman"/>
            </a:endParaRPr>
          </a:p>
          <a:p>
            <a:pPr marL="12700">
              <a:lnSpc>
                <a:spcPts val="1700"/>
              </a:lnSpc>
            </a:pPr>
            <a:r>
              <a:rPr dirty="0" sz="1450" spc="-10">
                <a:latin typeface="Times New Roman"/>
                <a:cs typeface="Times New Roman"/>
              </a:rPr>
              <a:t>them in statements, and so </a:t>
            </a:r>
            <a:r>
              <a:rPr dirty="0" sz="1450" spc="-5">
                <a:latin typeface="Times New Roman"/>
                <a:cs typeface="Times New Roman"/>
              </a:rPr>
              <a:t>on. </a:t>
            </a:r>
            <a:r>
              <a:rPr dirty="0" sz="1450" spc="-60">
                <a:latin typeface="Times New Roman"/>
                <a:cs typeface="Times New Roman"/>
              </a:rPr>
              <a:t>You </a:t>
            </a:r>
            <a:r>
              <a:rPr dirty="0" sz="1450" spc="-10">
                <a:latin typeface="Times New Roman"/>
                <a:cs typeface="Times New Roman"/>
              </a:rPr>
              <a:t>just refer to them slightly</a:t>
            </a:r>
            <a:r>
              <a:rPr dirty="0" sz="1450" spc="110">
                <a:latin typeface="Times New Roman"/>
                <a:cs typeface="Times New Roman"/>
              </a:rPr>
              <a:t> </a:t>
            </a:r>
            <a:r>
              <a:rPr dirty="0" sz="1450" spc="-20">
                <a:latin typeface="Times New Roman"/>
                <a:cs typeface="Times New Roman"/>
              </a:rPr>
              <a:t>differently.</a:t>
            </a:r>
            <a:endParaRPr sz="1450">
              <a:latin typeface="Times New Roman"/>
              <a:cs typeface="Times New Roman"/>
            </a:endParaRPr>
          </a:p>
          <a:p>
            <a:pPr marL="12700">
              <a:lnSpc>
                <a:spcPct val="100000"/>
              </a:lnSpc>
              <a:spcBef>
                <a:spcPts val="1370"/>
              </a:spcBef>
            </a:pPr>
            <a:r>
              <a:rPr dirty="0" sz="1650" spc="-5" b="1">
                <a:latin typeface="Times New Roman"/>
                <a:cs typeface="Times New Roman"/>
              </a:rPr>
              <a:t>Getting </a:t>
            </a:r>
            <a:r>
              <a:rPr dirty="0" sz="1650" spc="-30" b="1">
                <a:latin typeface="Times New Roman"/>
                <a:cs typeface="Times New Roman"/>
              </a:rPr>
              <a:t>Values</a:t>
            </a:r>
            <a:endParaRPr sz="1650">
              <a:latin typeface="Times New Roman"/>
              <a:cs typeface="Times New Roman"/>
            </a:endParaRPr>
          </a:p>
          <a:p>
            <a:pPr marL="12700" marR="520700">
              <a:lnSpc>
                <a:spcPts val="1660"/>
              </a:lnSpc>
              <a:spcBef>
                <a:spcPts val="790"/>
              </a:spcBef>
            </a:pPr>
            <a:r>
              <a:rPr dirty="0" sz="1450" spc="-60">
                <a:latin typeface="Times New Roman"/>
                <a:cs typeface="Times New Roman"/>
              </a:rPr>
              <a:t>To </a:t>
            </a:r>
            <a:r>
              <a:rPr dirty="0" sz="1450" spc="-10">
                <a:latin typeface="Times New Roman"/>
                <a:cs typeface="Times New Roman"/>
              </a:rPr>
              <a:t>get to the value </a:t>
            </a:r>
            <a:r>
              <a:rPr dirty="0" sz="1450" spc="-5">
                <a:latin typeface="Times New Roman"/>
                <a:cs typeface="Times New Roman"/>
              </a:rPr>
              <a:t>of </a:t>
            </a:r>
            <a:r>
              <a:rPr dirty="0" sz="1450" spc="-10">
                <a:latin typeface="Times New Roman"/>
                <a:cs typeface="Times New Roman"/>
              </a:rPr>
              <a:t>an instance variable, you use </a:t>
            </a:r>
            <a:r>
              <a:rPr dirty="0" sz="1450" spc="-5" i="1">
                <a:latin typeface="Times New Roman"/>
                <a:cs typeface="Times New Roman"/>
              </a:rPr>
              <a:t>dot </a:t>
            </a:r>
            <a:r>
              <a:rPr dirty="0" sz="1450" spc="-10" i="1">
                <a:latin typeface="Times New Roman"/>
                <a:cs typeface="Times New Roman"/>
              </a:rPr>
              <a:t>notation</a:t>
            </a:r>
            <a:r>
              <a:rPr dirty="0" sz="1450" spc="-10">
                <a:latin typeface="Times New Roman"/>
                <a:cs typeface="Times New Roman"/>
              </a:rPr>
              <a:t>, </a:t>
            </a:r>
            <a:r>
              <a:rPr dirty="0" sz="1450" spc="-5">
                <a:latin typeface="Times New Roman"/>
                <a:cs typeface="Times New Roman"/>
              </a:rPr>
              <a:t>a </a:t>
            </a:r>
            <a:r>
              <a:rPr dirty="0" sz="1450" spc="-10">
                <a:latin typeface="Times New Roman"/>
                <a:cs typeface="Times New Roman"/>
              </a:rPr>
              <a:t>form </a:t>
            </a:r>
            <a:r>
              <a:rPr dirty="0" sz="1450" spc="-5">
                <a:latin typeface="Times New Roman"/>
                <a:cs typeface="Times New Roman"/>
              </a:rPr>
              <a:t>of </a:t>
            </a:r>
            <a:r>
              <a:rPr dirty="0" sz="1450" spc="-10">
                <a:latin typeface="Times New Roman"/>
                <a:cs typeface="Times New Roman"/>
              </a:rPr>
              <a:t>addressing in  which an instance </a:t>
            </a:r>
            <a:r>
              <a:rPr dirty="0" sz="1450" spc="-5">
                <a:latin typeface="Times New Roman"/>
                <a:cs typeface="Times New Roman"/>
              </a:rPr>
              <a:t>or </a:t>
            </a:r>
            <a:r>
              <a:rPr dirty="0" sz="1450" spc="-10">
                <a:latin typeface="Times New Roman"/>
                <a:cs typeface="Times New Roman"/>
              </a:rPr>
              <a:t>class variable name has two</a:t>
            </a:r>
            <a:r>
              <a:rPr dirty="0" sz="1450" spc="30">
                <a:latin typeface="Times New Roman"/>
                <a:cs typeface="Times New Roman"/>
              </a:rPr>
              <a:t> </a:t>
            </a:r>
            <a:r>
              <a:rPr dirty="0" sz="1450" spc="-10">
                <a:latin typeface="Times New Roman"/>
                <a:cs typeface="Times New Roman"/>
              </a:rPr>
              <a:t>parts:</a:t>
            </a:r>
            <a:endParaRPr sz="1450">
              <a:latin typeface="Times New Roman"/>
              <a:cs typeface="Times New Roman"/>
            </a:endParaRPr>
          </a:p>
          <a:p>
            <a:pPr marL="469265" marR="1726564">
              <a:lnSpc>
                <a:spcPts val="2380"/>
              </a:lnSpc>
              <a:spcBef>
                <a:spcPts val="140"/>
              </a:spcBef>
            </a:pPr>
            <a:r>
              <a:rPr dirty="0" sz="1450" spc="-10">
                <a:latin typeface="Times New Roman"/>
                <a:cs typeface="Times New Roman"/>
              </a:rPr>
              <a:t>A reference to an object </a:t>
            </a:r>
            <a:r>
              <a:rPr dirty="0" sz="1450" spc="-5">
                <a:latin typeface="Times New Roman"/>
                <a:cs typeface="Times New Roman"/>
              </a:rPr>
              <a:t>or </a:t>
            </a:r>
            <a:r>
              <a:rPr dirty="0" sz="1450" spc="-10">
                <a:latin typeface="Times New Roman"/>
                <a:cs typeface="Times New Roman"/>
              </a:rPr>
              <a:t>class on the left side </a:t>
            </a:r>
            <a:r>
              <a:rPr dirty="0" sz="1450" spc="-5">
                <a:latin typeface="Times New Roman"/>
                <a:cs typeface="Times New Roman"/>
              </a:rPr>
              <a:t>of a dot </a:t>
            </a:r>
            <a:r>
              <a:rPr dirty="0" sz="1450" spc="-20">
                <a:latin typeface="Times New Roman"/>
                <a:cs typeface="Times New Roman"/>
              </a:rPr>
              <a:t>operator.  </a:t>
            </a:r>
            <a:r>
              <a:rPr dirty="0" sz="1450" spc="-10">
                <a:latin typeface="Times New Roman"/>
                <a:cs typeface="Times New Roman"/>
              </a:rPr>
              <a:t>A variable on the right</a:t>
            </a:r>
            <a:r>
              <a:rPr dirty="0" sz="1450" spc="-70">
                <a:latin typeface="Times New Roman"/>
                <a:cs typeface="Times New Roman"/>
              </a:rPr>
              <a:t> </a:t>
            </a:r>
            <a:r>
              <a:rPr dirty="0" sz="1450" spc="-10">
                <a:latin typeface="Times New Roman"/>
                <a:cs typeface="Times New Roman"/>
              </a:rPr>
              <a:t>side</a:t>
            </a:r>
            <a:endParaRPr sz="1450">
              <a:latin typeface="Times New Roman"/>
              <a:cs typeface="Times New Roman"/>
            </a:endParaRPr>
          </a:p>
          <a:p>
            <a:pPr marL="12700">
              <a:lnSpc>
                <a:spcPct val="100000"/>
              </a:lnSpc>
              <a:spcBef>
                <a:spcPts val="445"/>
              </a:spcBef>
            </a:pPr>
            <a:r>
              <a:rPr dirty="0" sz="1450" spc="-10">
                <a:latin typeface="Times New Roman"/>
                <a:cs typeface="Times New Roman"/>
              </a:rPr>
              <a:t>Dot notation is how you refer to an </a:t>
            </a:r>
            <a:r>
              <a:rPr dirty="0" sz="1450" spc="-20">
                <a:latin typeface="Times New Roman"/>
                <a:cs typeface="Times New Roman"/>
              </a:rPr>
              <a:t>object’s </a:t>
            </a:r>
            <a:r>
              <a:rPr dirty="0" sz="1450" spc="-10">
                <a:latin typeface="Times New Roman"/>
                <a:cs typeface="Times New Roman"/>
              </a:rPr>
              <a:t>instance variables and</a:t>
            </a:r>
            <a:r>
              <a:rPr dirty="0" sz="1450" spc="80">
                <a:latin typeface="Times New Roman"/>
                <a:cs typeface="Times New Roman"/>
              </a:rPr>
              <a:t> </a:t>
            </a:r>
            <a:r>
              <a:rPr dirty="0" sz="1450" spc="-10">
                <a:latin typeface="Times New Roman"/>
                <a:cs typeface="Times New Roman"/>
              </a:rPr>
              <a:t>methods.</a:t>
            </a:r>
            <a:endParaRPr sz="1450">
              <a:latin typeface="Times New Roman"/>
              <a:cs typeface="Times New Roman"/>
            </a:endParaRPr>
          </a:p>
          <a:p>
            <a:pPr marL="12700">
              <a:lnSpc>
                <a:spcPct val="100000"/>
              </a:lnSpc>
              <a:spcBef>
                <a:spcPts val="640"/>
              </a:spcBef>
            </a:pPr>
            <a:r>
              <a:rPr dirty="0" sz="1450" spc="-10">
                <a:latin typeface="Times New Roman"/>
                <a:cs typeface="Times New Roman"/>
              </a:rPr>
              <a:t>For example, if you have an object named </a:t>
            </a:r>
            <a:r>
              <a:rPr dirty="0" sz="1450" spc="-15">
                <a:latin typeface="Courier New"/>
                <a:cs typeface="Courier New"/>
              </a:rPr>
              <a:t>customer</a:t>
            </a:r>
            <a:r>
              <a:rPr dirty="0" sz="1450" spc="-445">
                <a:latin typeface="Courier New"/>
                <a:cs typeface="Courier New"/>
              </a:rPr>
              <a:t> </a:t>
            </a:r>
            <a:r>
              <a:rPr dirty="0" sz="1450" spc="-10">
                <a:latin typeface="Times New Roman"/>
                <a:cs typeface="Times New Roman"/>
              </a:rPr>
              <a:t>with </a:t>
            </a:r>
            <a:r>
              <a:rPr dirty="0" sz="1450" spc="-5">
                <a:latin typeface="Times New Roman"/>
                <a:cs typeface="Times New Roman"/>
              </a:rPr>
              <a:t>a </a:t>
            </a:r>
            <a:r>
              <a:rPr dirty="0" sz="1450" spc="-10">
                <a:latin typeface="Times New Roman"/>
                <a:cs typeface="Times New Roman"/>
              </a:rPr>
              <a:t>variable called</a:t>
            </a:r>
            <a:endParaRPr sz="1450">
              <a:latin typeface="Times New Roman"/>
              <a:cs typeface="Times New Roman"/>
            </a:endParaRPr>
          </a:p>
          <a:p>
            <a:pPr marL="12700">
              <a:lnSpc>
                <a:spcPct val="100000"/>
              </a:lnSpc>
              <a:spcBef>
                <a:spcPts val="60"/>
              </a:spcBef>
            </a:pPr>
            <a:r>
              <a:rPr dirty="0" sz="1450" spc="-15">
                <a:latin typeface="Courier New"/>
                <a:cs typeface="Courier New"/>
              </a:rPr>
              <a:t>orderTotal</a:t>
            </a:r>
            <a:r>
              <a:rPr dirty="0" sz="1450" spc="-15">
                <a:latin typeface="Times New Roman"/>
                <a:cs typeface="Times New Roman"/>
              </a:rPr>
              <a:t>, </a:t>
            </a:r>
            <a:r>
              <a:rPr dirty="0" sz="1450" spc="-25">
                <a:latin typeface="Times New Roman"/>
                <a:cs typeface="Times New Roman"/>
              </a:rPr>
              <a:t>here’s </a:t>
            </a:r>
            <a:r>
              <a:rPr dirty="0" sz="1450" spc="-10">
                <a:latin typeface="Times New Roman"/>
                <a:cs typeface="Times New Roman"/>
              </a:rPr>
              <a:t>how that variable could </a:t>
            </a:r>
            <a:r>
              <a:rPr dirty="0" sz="1450" spc="-5">
                <a:latin typeface="Times New Roman"/>
                <a:cs typeface="Times New Roman"/>
              </a:rPr>
              <a:t>be </a:t>
            </a:r>
            <a:r>
              <a:rPr dirty="0" sz="1450" spc="-10">
                <a:latin typeface="Times New Roman"/>
                <a:cs typeface="Times New Roman"/>
              </a:rPr>
              <a:t>referred to in </a:t>
            </a:r>
            <a:r>
              <a:rPr dirty="0" sz="1450" spc="-5">
                <a:latin typeface="Times New Roman"/>
                <a:cs typeface="Times New Roman"/>
              </a:rPr>
              <a:t>a</a:t>
            </a:r>
            <a:r>
              <a:rPr dirty="0" sz="1450" spc="80">
                <a:latin typeface="Times New Roman"/>
                <a:cs typeface="Times New Roman"/>
              </a:rPr>
              <a:t> </a:t>
            </a:r>
            <a:r>
              <a:rPr dirty="0" sz="1450" spc="-10">
                <a:latin typeface="Times New Roman"/>
                <a:cs typeface="Times New Roman"/>
              </a:rPr>
              <a:t>statement:</a:t>
            </a:r>
            <a:endParaRPr sz="1450">
              <a:latin typeface="Times New Roman"/>
              <a:cs typeface="Times New Roman"/>
            </a:endParaRPr>
          </a:p>
          <a:p>
            <a:pPr>
              <a:lnSpc>
                <a:spcPct val="100000"/>
              </a:lnSpc>
              <a:spcBef>
                <a:spcPts val="30"/>
              </a:spcBef>
            </a:pPr>
            <a:endParaRPr sz="2250">
              <a:latin typeface="Times New Roman"/>
              <a:cs typeface="Times New Roman"/>
            </a:endParaRPr>
          </a:p>
          <a:p>
            <a:pPr marL="259079">
              <a:lnSpc>
                <a:spcPct val="100000"/>
              </a:lnSpc>
            </a:pPr>
            <a:r>
              <a:rPr dirty="0" sz="1050" spc="10">
                <a:solidFill>
                  <a:srgbClr val="0000FF"/>
                </a:solidFill>
                <a:latin typeface="Courier New"/>
                <a:cs typeface="Courier New"/>
              </a:rPr>
              <a:t>float </a:t>
            </a:r>
            <a:r>
              <a:rPr dirty="0" sz="1050" spc="10">
                <a:latin typeface="Courier New"/>
                <a:cs typeface="Courier New"/>
              </a:rPr>
              <a:t>total </a:t>
            </a:r>
            <a:r>
              <a:rPr dirty="0" sz="1050" spc="15">
                <a:latin typeface="Courier New"/>
                <a:cs typeface="Courier New"/>
              </a:rPr>
              <a:t>=</a:t>
            </a:r>
            <a:r>
              <a:rPr dirty="0" sz="1050" spc="25">
                <a:latin typeface="Courier New"/>
                <a:cs typeface="Courier New"/>
              </a:rPr>
              <a:t> </a:t>
            </a:r>
            <a:r>
              <a:rPr dirty="0" sz="1050" spc="10">
                <a:latin typeface="Courier New"/>
                <a:cs typeface="Courier New"/>
              </a:rPr>
              <a:t>customer.</a:t>
            </a:r>
            <a:r>
              <a:rPr dirty="0" sz="1050" spc="10">
                <a:solidFill>
                  <a:srgbClr val="008000"/>
                </a:solidFill>
                <a:latin typeface="Courier New"/>
                <a:cs typeface="Courier New"/>
              </a:rPr>
              <a:t>orderTotal</a:t>
            </a:r>
            <a:r>
              <a:rPr dirty="0" sz="1050" spc="10">
                <a:latin typeface="Courier New"/>
                <a:cs typeface="Courier New"/>
              </a:rPr>
              <a:t>;</a:t>
            </a:r>
            <a:endParaRPr sz="1050">
              <a:latin typeface="Courier New"/>
              <a:cs typeface="Courier New"/>
            </a:endParaRPr>
          </a:p>
          <a:p>
            <a:pPr marL="12700" marR="802005">
              <a:lnSpc>
                <a:spcPct val="103499"/>
              </a:lnSpc>
              <a:spcBef>
                <a:spcPts val="660"/>
              </a:spcBef>
            </a:pPr>
            <a:r>
              <a:rPr dirty="0" sz="1450" spc="-10">
                <a:latin typeface="Times New Roman"/>
                <a:cs typeface="Times New Roman"/>
              </a:rPr>
              <a:t>This</a:t>
            </a:r>
            <a:r>
              <a:rPr dirty="0" sz="1450" spc="5">
                <a:latin typeface="Times New Roman"/>
                <a:cs typeface="Times New Roman"/>
              </a:rPr>
              <a:t> </a:t>
            </a:r>
            <a:r>
              <a:rPr dirty="0" sz="1450" spc="-10">
                <a:latin typeface="Times New Roman"/>
                <a:cs typeface="Times New Roman"/>
              </a:rPr>
              <a:t>statement</a:t>
            </a:r>
            <a:r>
              <a:rPr dirty="0" sz="1450" spc="5">
                <a:latin typeface="Times New Roman"/>
                <a:cs typeface="Times New Roman"/>
              </a:rPr>
              <a:t> </a:t>
            </a:r>
            <a:r>
              <a:rPr dirty="0" sz="1450" spc="-10">
                <a:latin typeface="Times New Roman"/>
                <a:cs typeface="Times New Roman"/>
              </a:rPr>
              <a:t>assigns</a:t>
            </a:r>
            <a:r>
              <a:rPr dirty="0" sz="1450" spc="5">
                <a:latin typeface="Times New Roman"/>
                <a:cs typeface="Times New Roman"/>
              </a:rPr>
              <a:t> </a:t>
            </a:r>
            <a:r>
              <a:rPr dirty="0" sz="1450" spc="-10">
                <a:latin typeface="Times New Roman"/>
                <a:cs typeface="Times New Roman"/>
              </a:rPr>
              <a:t>the</a:t>
            </a:r>
            <a:r>
              <a:rPr dirty="0" sz="1450" spc="5">
                <a:latin typeface="Times New Roman"/>
                <a:cs typeface="Times New Roman"/>
              </a:rPr>
              <a:t> </a:t>
            </a:r>
            <a:r>
              <a:rPr dirty="0" sz="1450" spc="-10">
                <a:latin typeface="Times New Roman"/>
                <a:cs typeface="Times New Roman"/>
              </a:rPr>
              <a:t>value</a:t>
            </a:r>
            <a:r>
              <a:rPr dirty="0" sz="1450" spc="5">
                <a:latin typeface="Times New Roman"/>
                <a:cs typeface="Times New Roman"/>
              </a:rPr>
              <a:t> </a:t>
            </a:r>
            <a:r>
              <a:rPr dirty="0" sz="1450" spc="-5">
                <a:latin typeface="Times New Roman"/>
                <a:cs typeface="Times New Roman"/>
              </a:rPr>
              <a:t>of</a:t>
            </a:r>
            <a:r>
              <a:rPr dirty="0" sz="1450" spc="5">
                <a:latin typeface="Times New Roman"/>
                <a:cs typeface="Times New Roman"/>
              </a:rPr>
              <a:t> </a:t>
            </a:r>
            <a:r>
              <a:rPr dirty="0" sz="1450" spc="-10">
                <a:latin typeface="Times New Roman"/>
                <a:cs typeface="Times New Roman"/>
              </a:rPr>
              <a:t>the</a:t>
            </a:r>
            <a:r>
              <a:rPr dirty="0" sz="1450" spc="5">
                <a:latin typeface="Times New Roman"/>
                <a:cs typeface="Times New Roman"/>
              </a:rPr>
              <a:t> </a:t>
            </a:r>
            <a:r>
              <a:rPr dirty="0" sz="1450" spc="-15">
                <a:latin typeface="Courier New"/>
                <a:cs typeface="Courier New"/>
              </a:rPr>
              <a:t>customer</a:t>
            </a:r>
            <a:r>
              <a:rPr dirty="0" sz="1450" spc="-505">
                <a:latin typeface="Courier New"/>
                <a:cs typeface="Courier New"/>
              </a:rPr>
              <a:t> </a:t>
            </a:r>
            <a:r>
              <a:rPr dirty="0" sz="1450" spc="-20">
                <a:latin typeface="Times New Roman"/>
                <a:cs typeface="Times New Roman"/>
              </a:rPr>
              <a:t>object’s</a:t>
            </a:r>
            <a:r>
              <a:rPr dirty="0" sz="1450" spc="5">
                <a:latin typeface="Times New Roman"/>
                <a:cs typeface="Times New Roman"/>
              </a:rPr>
              <a:t> </a:t>
            </a:r>
            <a:r>
              <a:rPr dirty="0" sz="1450" spc="-15">
                <a:latin typeface="Courier New"/>
                <a:cs typeface="Courier New"/>
              </a:rPr>
              <a:t>orderTotal</a:t>
            </a:r>
            <a:r>
              <a:rPr dirty="0" sz="1450" spc="-505">
                <a:latin typeface="Courier New"/>
                <a:cs typeface="Courier New"/>
              </a:rPr>
              <a:t> </a:t>
            </a:r>
            <a:r>
              <a:rPr dirty="0" sz="1450" spc="-10">
                <a:latin typeface="Times New Roman"/>
                <a:cs typeface="Times New Roman"/>
              </a:rPr>
              <a:t>instance  variable to </a:t>
            </a:r>
            <a:r>
              <a:rPr dirty="0" sz="1450" spc="-5">
                <a:latin typeface="Times New Roman"/>
                <a:cs typeface="Times New Roman"/>
              </a:rPr>
              <a:t>a </a:t>
            </a:r>
            <a:r>
              <a:rPr dirty="0" sz="1450" spc="-10">
                <a:latin typeface="Times New Roman"/>
                <a:cs typeface="Times New Roman"/>
              </a:rPr>
              <a:t>floating-point variable named</a:t>
            </a:r>
            <a:r>
              <a:rPr dirty="0" sz="1450" spc="15">
                <a:latin typeface="Times New Roman"/>
                <a:cs typeface="Times New Roman"/>
              </a:rPr>
              <a:t> </a:t>
            </a:r>
            <a:r>
              <a:rPr dirty="0" sz="1450" spc="-10">
                <a:latin typeface="Courier New"/>
                <a:cs typeface="Courier New"/>
              </a:rPr>
              <a:t>total</a:t>
            </a:r>
            <a:r>
              <a:rPr dirty="0" sz="1450" spc="-10">
                <a:latin typeface="Times New Roman"/>
                <a:cs typeface="Times New Roman"/>
              </a:rPr>
              <a:t>.</a:t>
            </a:r>
            <a:endParaRPr sz="1450">
              <a:latin typeface="Times New Roman"/>
              <a:cs typeface="Times New Roman"/>
            </a:endParaRPr>
          </a:p>
          <a:p>
            <a:pPr marL="12700" marR="335280">
              <a:lnSpc>
                <a:spcPts val="1660"/>
              </a:lnSpc>
              <a:spcBef>
                <a:spcPts val="900"/>
              </a:spcBef>
            </a:pPr>
            <a:r>
              <a:rPr dirty="0" sz="1450" spc="-10">
                <a:latin typeface="Times New Roman"/>
                <a:cs typeface="Times New Roman"/>
              </a:rPr>
              <a:t>Accessing variables in </a:t>
            </a:r>
            <a:r>
              <a:rPr dirty="0" sz="1450" spc="-5">
                <a:latin typeface="Times New Roman"/>
                <a:cs typeface="Times New Roman"/>
              </a:rPr>
              <a:t>dot </a:t>
            </a:r>
            <a:r>
              <a:rPr dirty="0" sz="1450" spc="-10">
                <a:latin typeface="Times New Roman"/>
                <a:cs typeface="Times New Roman"/>
              </a:rPr>
              <a:t>notation is an expression (meaning that it returns </a:t>
            </a:r>
            <a:r>
              <a:rPr dirty="0" sz="1450" spc="-5">
                <a:latin typeface="Times New Roman"/>
                <a:cs typeface="Times New Roman"/>
              </a:rPr>
              <a:t>a </a:t>
            </a:r>
            <a:r>
              <a:rPr dirty="0" sz="1450" spc="-10">
                <a:latin typeface="Times New Roman"/>
                <a:cs typeface="Times New Roman"/>
              </a:rPr>
              <a:t>value). Both  sides </a:t>
            </a:r>
            <a:r>
              <a:rPr dirty="0" sz="1450" spc="-5">
                <a:latin typeface="Times New Roman"/>
                <a:cs typeface="Times New Roman"/>
              </a:rPr>
              <a:t>of </a:t>
            </a:r>
            <a:r>
              <a:rPr dirty="0" sz="1450" spc="-10">
                <a:latin typeface="Times New Roman"/>
                <a:cs typeface="Times New Roman"/>
              </a:rPr>
              <a:t>the </a:t>
            </a:r>
            <a:r>
              <a:rPr dirty="0" sz="1450" spc="-5">
                <a:latin typeface="Times New Roman"/>
                <a:cs typeface="Times New Roman"/>
              </a:rPr>
              <a:t>dot </a:t>
            </a:r>
            <a:r>
              <a:rPr dirty="0" sz="1450" spc="-10">
                <a:latin typeface="Times New Roman"/>
                <a:cs typeface="Times New Roman"/>
              </a:rPr>
              <a:t>also are expressions. This means that you can chain instance variable  access.</a:t>
            </a:r>
            <a:endParaRPr sz="1450">
              <a:latin typeface="Times New Roman"/>
              <a:cs typeface="Times New Roman"/>
            </a:endParaRPr>
          </a:p>
          <a:p>
            <a:pPr marL="12700" marR="467995">
              <a:lnSpc>
                <a:spcPct val="103499"/>
              </a:lnSpc>
              <a:spcBef>
                <a:spcPts val="525"/>
              </a:spcBef>
            </a:pPr>
            <a:r>
              <a:rPr dirty="0" sz="1450" spc="-10">
                <a:latin typeface="Times New Roman"/>
                <a:cs typeface="Times New Roman"/>
              </a:rPr>
              <a:t>Extending the preceding example, suppose the </a:t>
            </a:r>
            <a:r>
              <a:rPr dirty="0" sz="1450" spc="-15">
                <a:latin typeface="Courier New"/>
                <a:cs typeface="Courier New"/>
              </a:rPr>
              <a:t>customer</a:t>
            </a:r>
            <a:r>
              <a:rPr dirty="0" sz="1450" spc="-345">
                <a:latin typeface="Courier New"/>
                <a:cs typeface="Courier New"/>
              </a:rPr>
              <a:t> </a:t>
            </a:r>
            <a:r>
              <a:rPr dirty="0" sz="1450" spc="-10">
                <a:latin typeface="Times New Roman"/>
                <a:cs typeface="Times New Roman"/>
              </a:rPr>
              <a:t>object is an instance variable  </a:t>
            </a:r>
            <a:r>
              <a:rPr dirty="0" sz="1450" spc="-5">
                <a:latin typeface="Times New Roman"/>
                <a:cs typeface="Times New Roman"/>
              </a:rPr>
              <a:t>of </a:t>
            </a:r>
            <a:r>
              <a:rPr dirty="0" sz="1450" spc="-10">
                <a:latin typeface="Times New Roman"/>
                <a:cs typeface="Times New Roman"/>
              </a:rPr>
              <a:t>the </a:t>
            </a:r>
            <a:r>
              <a:rPr dirty="0" sz="1450" spc="-15">
                <a:latin typeface="Courier New"/>
                <a:cs typeface="Courier New"/>
              </a:rPr>
              <a:t>store</a:t>
            </a:r>
            <a:r>
              <a:rPr dirty="0" sz="1450" spc="-450">
                <a:latin typeface="Courier New"/>
                <a:cs typeface="Courier New"/>
              </a:rPr>
              <a:t> </a:t>
            </a:r>
            <a:r>
              <a:rPr dirty="0" sz="1450" spc="-10">
                <a:latin typeface="Times New Roman"/>
                <a:cs typeface="Times New Roman"/>
              </a:rPr>
              <a:t>class. Dot notation can </a:t>
            </a:r>
            <a:r>
              <a:rPr dirty="0" sz="1450" spc="-5">
                <a:latin typeface="Times New Roman"/>
                <a:cs typeface="Times New Roman"/>
              </a:rPr>
              <a:t>be </a:t>
            </a:r>
            <a:r>
              <a:rPr dirty="0" sz="1450" spc="-10">
                <a:latin typeface="Times New Roman"/>
                <a:cs typeface="Times New Roman"/>
              </a:rPr>
              <a:t>used twice, as in this statement:</a:t>
            </a:r>
            <a:endParaRPr sz="1450">
              <a:latin typeface="Times New Roman"/>
              <a:cs typeface="Times New Roman"/>
            </a:endParaRPr>
          </a:p>
          <a:p>
            <a:pPr>
              <a:lnSpc>
                <a:spcPct val="100000"/>
              </a:lnSpc>
              <a:spcBef>
                <a:spcPts val="20"/>
              </a:spcBef>
            </a:pPr>
            <a:endParaRPr sz="2200">
              <a:latin typeface="Times New Roman"/>
              <a:cs typeface="Times New Roman"/>
            </a:endParaRPr>
          </a:p>
          <a:p>
            <a:pPr marL="259079">
              <a:lnSpc>
                <a:spcPct val="100000"/>
              </a:lnSpc>
            </a:pPr>
            <a:r>
              <a:rPr dirty="0" sz="1050" spc="10">
                <a:solidFill>
                  <a:srgbClr val="0000FF"/>
                </a:solidFill>
                <a:latin typeface="Courier New"/>
                <a:cs typeface="Courier New"/>
              </a:rPr>
              <a:t>float </a:t>
            </a:r>
            <a:r>
              <a:rPr dirty="0" sz="1050" spc="10">
                <a:latin typeface="Courier New"/>
                <a:cs typeface="Courier New"/>
              </a:rPr>
              <a:t>total </a:t>
            </a:r>
            <a:r>
              <a:rPr dirty="0" sz="1050" spc="15">
                <a:latin typeface="Courier New"/>
                <a:cs typeface="Courier New"/>
              </a:rPr>
              <a:t>=</a:t>
            </a:r>
            <a:r>
              <a:rPr dirty="0" sz="1050" spc="25">
                <a:latin typeface="Courier New"/>
                <a:cs typeface="Courier New"/>
              </a:rPr>
              <a:t> </a:t>
            </a:r>
            <a:r>
              <a:rPr dirty="0" sz="1050" spc="10">
                <a:latin typeface="Courier New"/>
                <a:cs typeface="Courier New"/>
              </a:rPr>
              <a:t>store.</a:t>
            </a:r>
            <a:r>
              <a:rPr dirty="0" sz="1050" spc="10">
                <a:solidFill>
                  <a:srgbClr val="008000"/>
                </a:solidFill>
                <a:latin typeface="Courier New"/>
                <a:cs typeface="Courier New"/>
              </a:rPr>
              <a:t>customer</a:t>
            </a:r>
            <a:r>
              <a:rPr dirty="0" sz="1050" spc="10">
                <a:latin typeface="Courier New"/>
                <a:cs typeface="Courier New"/>
              </a:rPr>
              <a:t>.</a:t>
            </a:r>
            <a:r>
              <a:rPr dirty="0" sz="1050" spc="10">
                <a:solidFill>
                  <a:srgbClr val="008000"/>
                </a:solidFill>
                <a:latin typeface="Courier New"/>
                <a:cs typeface="Courier New"/>
              </a:rPr>
              <a:t>orderTotal</a:t>
            </a:r>
            <a:r>
              <a:rPr dirty="0" sz="1050" spc="10">
                <a:latin typeface="Courier New"/>
                <a:cs typeface="Courier New"/>
              </a:rPr>
              <a:t>;</a:t>
            </a:r>
            <a:endParaRPr sz="1050">
              <a:latin typeface="Courier New"/>
              <a:cs typeface="Courier New"/>
            </a:endParaRPr>
          </a:p>
          <a:p>
            <a:pPr marL="12700" marR="544195">
              <a:lnSpc>
                <a:spcPct val="103499"/>
              </a:lnSpc>
              <a:spcBef>
                <a:spcPts val="655"/>
              </a:spcBef>
            </a:pPr>
            <a:r>
              <a:rPr dirty="0" sz="1450" spc="-10">
                <a:latin typeface="Times New Roman"/>
                <a:cs typeface="Times New Roman"/>
              </a:rPr>
              <a:t>Dot expressions are evaluated from left to right, so you start with </a:t>
            </a:r>
            <a:r>
              <a:rPr dirty="0" sz="1450" spc="-25">
                <a:latin typeface="Courier New"/>
                <a:cs typeface="Courier New"/>
              </a:rPr>
              <a:t>store</a:t>
            </a:r>
            <a:r>
              <a:rPr dirty="0" sz="1450" spc="-25">
                <a:latin typeface="Times New Roman"/>
                <a:cs typeface="Times New Roman"/>
              </a:rPr>
              <a:t>’s </a:t>
            </a:r>
            <a:r>
              <a:rPr dirty="0" sz="1450" spc="-10">
                <a:latin typeface="Times New Roman"/>
                <a:cs typeface="Times New Roman"/>
              </a:rPr>
              <a:t>instance  variable </a:t>
            </a:r>
            <a:r>
              <a:rPr dirty="0" sz="1450" spc="-15">
                <a:latin typeface="Courier New"/>
                <a:cs typeface="Courier New"/>
              </a:rPr>
              <a:t>customer</a:t>
            </a:r>
            <a:r>
              <a:rPr dirty="0" sz="1450" spc="-15">
                <a:latin typeface="Times New Roman"/>
                <a:cs typeface="Times New Roman"/>
              </a:rPr>
              <a:t>, </a:t>
            </a:r>
            <a:r>
              <a:rPr dirty="0" sz="1450" spc="-10">
                <a:latin typeface="Times New Roman"/>
                <a:cs typeface="Times New Roman"/>
              </a:rPr>
              <a:t>which itself has an instance variable </a:t>
            </a:r>
            <a:r>
              <a:rPr dirty="0" sz="1450" spc="-15">
                <a:latin typeface="Courier New"/>
                <a:cs typeface="Courier New"/>
              </a:rPr>
              <a:t>orderTotal</a:t>
            </a:r>
            <a:r>
              <a:rPr dirty="0" sz="1450" spc="-15">
                <a:latin typeface="Times New Roman"/>
                <a:cs typeface="Times New Roman"/>
              </a:rPr>
              <a:t>. </a:t>
            </a:r>
            <a:r>
              <a:rPr dirty="0" sz="1450" spc="-10">
                <a:latin typeface="Times New Roman"/>
                <a:cs typeface="Times New Roman"/>
              </a:rPr>
              <a:t>The value </a:t>
            </a:r>
            <a:r>
              <a:rPr dirty="0" sz="1450" spc="-5">
                <a:latin typeface="Times New Roman"/>
                <a:cs typeface="Times New Roman"/>
              </a:rPr>
              <a:t>of  </a:t>
            </a:r>
            <a:r>
              <a:rPr dirty="0" sz="1450" spc="-10">
                <a:latin typeface="Times New Roman"/>
                <a:cs typeface="Times New Roman"/>
              </a:rPr>
              <a:t>this variable is assigned to the </a:t>
            </a:r>
            <a:r>
              <a:rPr dirty="0" sz="1450" spc="-15">
                <a:latin typeface="Courier New"/>
                <a:cs typeface="Courier New"/>
              </a:rPr>
              <a:t>total</a:t>
            </a:r>
            <a:r>
              <a:rPr dirty="0" sz="1450" spc="-484">
                <a:latin typeface="Courier New"/>
                <a:cs typeface="Courier New"/>
              </a:rPr>
              <a:t> </a:t>
            </a:r>
            <a:r>
              <a:rPr dirty="0" sz="1450" spc="-10">
                <a:latin typeface="Times New Roman"/>
                <a:cs typeface="Times New Roman"/>
              </a:rPr>
              <a:t>variable.</a:t>
            </a:r>
            <a:endParaRPr sz="1450">
              <a:latin typeface="Times New Roman"/>
              <a:cs typeface="Times New Roman"/>
            </a:endParaRPr>
          </a:p>
          <a:p>
            <a:pPr marL="12700" marR="426720">
              <a:lnSpc>
                <a:spcPts val="1660"/>
              </a:lnSpc>
              <a:spcBef>
                <a:spcPts val="905"/>
              </a:spcBef>
            </a:pPr>
            <a:r>
              <a:rPr dirty="0" sz="1450" spc="-10">
                <a:latin typeface="Times New Roman"/>
                <a:cs typeface="Times New Roman"/>
              </a:rPr>
              <a:t>One thing to note when chaining objects together in this manner is that the statement will  fail with an error if any object in the chain does </a:t>
            </a:r>
            <a:r>
              <a:rPr dirty="0" sz="1450" spc="-5">
                <a:latin typeface="Times New Roman"/>
                <a:cs typeface="Times New Roman"/>
              </a:rPr>
              <a:t>not </a:t>
            </a:r>
            <a:r>
              <a:rPr dirty="0" sz="1450" spc="-10">
                <a:latin typeface="Times New Roman"/>
                <a:cs typeface="Times New Roman"/>
              </a:rPr>
              <a:t>have </a:t>
            </a:r>
            <a:r>
              <a:rPr dirty="0" sz="1450" spc="-5">
                <a:latin typeface="Times New Roman"/>
                <a:cs typeface="Times New Roman"/>
              </a:rPr>
              <a:t>a </a:t>
            </a:r>
            <a:r>
              <a:rPr dirty="0" sz="1450" spc="-10">
                <a:latin typeface="Times New Roman"/>
                <a:cs typeface="Times New Roman"/>
              </a:rPr>
              <a:t>value</a:t>
            </a:r>
            <a:r>
              <a:rPr dirty="0" sz="1450" spc="75">
                <a:latin typeface="Times New Roman"/>
                <a:cs typeface="Times New Roman"/>
              </a:rPr>
              <a:t> </a:t>
            </a:r>
            <a:r>
              <a:rPr dirty="0" sz="1450" spc="-10">
                <a:latin typeface="Times New Roman"/>
                <a:cs typeface="Times New Roman"/>
              </a:rPr>
              <a:t>yet.</a:t>
            </a:r>
            <a:endParaRPr sz="1450">
              <a:latin typeface="Times New Roman"/>
              <a:cs typeface="Times New Roman"/>
            </a:endParaRPr>
          </a:p>
          <a:p>
            <a:pPr marL="12700">
              <a:lnSpc>
                <a:spcPct val="100000"/>
              </a:lnSpc>
              <a:spcBef>
                <a:spcPts val="1325"/>
              </a:spcBef>
            </a:pPr>
            <a:r>
              <a:rPr dirty="0" sz="1650" spc="-5" b="1">
                <a:latin typeface="Times New Roman"/>
                <a:cs typeface="Times New Roman"/>
              </a:rPr>
              <a:t>Setting </a:t>
            </a:r>
            <a:r>
              <a:rPr dirty="0" sz="1650" spc="-30" b="1">
                <a:latin typeface="Times New Roman"/>
                <a:cs typeface="Times New Roman"/>
              </a:rPr>
              <a:t>Values</a:t>
            </a:r>
            <a:endParaRPr sz="1650">
              <a:latin typeface="Times New Roman"/>
              <a:cs typeface="Times New Roman"/>
            </a:endParaRPr>
          </a:p>
          <a:p>
            <a:pPr marL="12700" marR="612775">
              <a:lnSpc>
                <a:spcPts val="1660"/>
              </a:lnSpc>
              <a:spcBef>
                <a:spcPts val="790"/>
              </a:spcBef>
            </a:pPr>
            <a:r>
              <a:rPr dirty="0" sz="1450" spc="-10">
                <a:latin typeface="Times New Roman"/>
                <a:cs typeface="Times New Roman"/>
              </a:rPr>
              <a:t>Assigning </a:t>
            </a:r>
            <a:r>
              <a:rPr dirty="0" sz="1450" spc="-5">
                <a:latin typeface="Times New Roman"/>
                <a:cs typeface="Times New Roman"/>
              </a:rPr>
              <a:t>a </a:t>
            </a:r>
            <a:r>
              <a:rPr dirty="0" sz="1450" spc="-10">
                <a:latin typeface="Times New Roman"/>
                <a:cs typeface="Times New Roman"/>
              </a:rPr>
              <a:t>value to an instance variable with </a:t>
            </a:r>
            <a:r>
              <a:rPr dirty="0" sz="1450" spc="-5">
                <a:latin typeface="Times New Roman"/>
                <a:cs typeface="Times New Roman"/>
              </a:rPr>
              <a:t>dot </a:t>
            </a:r>
            <a:r>
              <a:rPr dirty="0" sz="1450" spc="-10">
                <a:latin typeface="Times New Roman"/>
                <a:cs typeface="Times New Roman"/>
              </a:rPr>
              <a:t>notation employs the = operator just  like variables holding primitive</a:t>
            </a:r>
            <a:r>
              <a:rPr dirty="0" sz="1450" spc="10">
                <a:latin typeface="Times New Roman"/>
                <a:cs typeface="Times New Roman"/>
              </a:rPr>
              <a:t> </a:t>
            </a:r>
            <a:r>
              <a:rPr dirty="0" sz="1450" spc="-10">
                <a:latin typeface="Times New Roman"/>
                <a:cs typeface="Times New Roman"/>
              </a:rPr>
              <a:t>types:</a:t>
            </a:r>
            <a:endParaRPr sz="1450">
              <a:latin typeface="Times New Roman"/>
              <a:cs typeface="Times New Roman"/>
            </a:endParaRPr>
          </a:p>
          <a:p>
            <a:pPr marL="259079">
              <a:lnSpc>
                <a:spcPct val="100000"/>
              </a:lnSpc>
              <a:spcBef>
                <a:spcPts val="560"/>
              </a:spcBef>
            </a:pPr>
            <a:r>
              <a:rPr dirty="0" sz="1050" spc="10">
                <a:latin typeface="Courier New"/>
                <a:cs typeface="Courier New"/>
              </a:rPr>
              <a:t>customer.</a:t>
            </a:r>
            <a:r>
              <a:rPr dirty="0" sz="1050" spc="10">
                <a:solidFill>
                  <a:srgbClr val="008000"/>
                </a:solidFill>
                <a:latin typeface="Courier New"/>
                <a:cs typeface="Courier New"/>
              </a:rPr>
              <a:t>layaway </a:t>
            </a:r>
            <a:r>
              <a:rPr dirty="0" sz="1050" spc="15">
                <a:latin typeface="Courier New"/>
                <a:cs typeface="Courier New"/>
              </a:rPr>
              <a:t>= </a:t>
            </a:r>
            <a:r>
              <a:rPr dirty="0" sz="1050" spc="10">
                <a:solidFill>
                  <a:srgbClr val="0000FF"/>
                </a:solidFill>
                <a:latin typeface="Courier New"/>
                <a:cs typeface="Courier New"/>
              </a:rPr>
              <a:t>true</a:t>
            </a:r>
            <a:r>
              <a:rPr dirty="0" sz="1050" spc="10">
                <a:latin typeface="Courier New"/>
                <a:cs typeface="Courier New"/>
              </a:rPr>
              <a:t>;</a:t>
            </a:r>
            <a:endParaRPr sz="1050">
              <a:latin typeface="Courier New"/>
              <a:cs typeface="Courier New"/>
            </a:endParaRPr>
          </a:p>
          <a:p>
            <a:pPr marL="12700" marR="447040">
              <a:lnSpc>
                <a:spcPts val="2520"/>
              </a:lnSpc>
              <a:spcBef>
                <a:spcPts val="150"/>
              </a:spcBef>
            </a:pPr>
            <a:r>
              <a:rPr dirty="0" sz="1450" spc="-10">
                <a:latin typeface="Times New Roman"/>
                <a:cs typeface="Times New Roman"/>
              </a:rPr>
              <a:t>This</a:t>
            </a:r>
            <a:r>
              <a:rPr dirty="0" sz="1450">
                <a:latin typeface="Times New Roman"/>
                <a:cs typeface="Times New Roman"/>
              </a:rPr>
              <a:t> </a:t>
            </a:r>
            <a:r>
              <a:rPr dirty="0" sz="1450" spc="-10">
                <a:latin typeface="Times New Roman"/>
                <a:cs typeface="Times New Roman"/>
              </a:rPr>
              <a:t>example</a:t>
            </a:r>
            <a:r>
              <a:rPr dirty="0" sz="1450">
                <a:latin typeface="Times New Roman"/>
                <a:cs typeface="Times New Roman"/>
              </a:rPr>
              <a:t> </a:t>
            </a:r>
            <a:r>
              <a:rPr dirty="0" sz="1450" spc="-10">
                <a:latin typeface="Times New Roman"/>
                <a:cs typeface="Times New Roman"/>
              </a:rPr>
              <a:t>sets</a:t>
            </a:r>
            <a:r>
              <a:rPr dirty="0" sz="1450">
                <a:latin typeface="Times New Roman"/>
                <a:cs typeface="Times New Roman"/>
              </a:rPr>
              <a:t> </a:t>
            </a:r>
            <a:r>
              <a:rPr dirty="0" sz="1450" spc="-10">
                <a:latin typeface="Times New Roman"/>
                <a:cs typeface="Times New Roman"/>
              </a:rPr>
              <a:t>the</a:t>
            </a:r>
            <a:r>
              <a:rPr dirty="0" sz="1450" spc="5">
                <a:latin typeface="Times New Roman"/>
                <a:cs typeface="Times New Roman"/>
              </a:rPr>
              <a:t> </a:t>
            </a:r>
            <a:r>
              <a:rPr dirty="0" sz="1450" spc="-10">
                <a:latin typeface="Times New Roman"/>
                <a:cs typeface="Times New Roman"/>
              </a:rPr>
              <a:t>value</a:t>
            </a:r>
            <a:r>
              <a:rPr dirty="0" sz="1450">
                <a:latin typeface="Times New Roman"/>
                <a:cs typeface="Times New Roman"/>
              </a:rPr>
              <a:t> </a:t>
            </a:r>
            <a:r>
              <a:rPr dirty="0" sz="1450" spc="-5">
                <a:latin typeface="Times New Roman"/>
                <a:cs typeface="Times New Roman"/>
              </a:rPr>
              <a:t>of</a:t>
            </a:r>
            <a:r>
              <a:rPr dirty="0" sz="1450">
                <a:latin typeface="Times New Roman"/>
                <a:cs typeface="Times New Roman"/>
              </a:rPr>
              <a:t> </a:t>
            </a:r>
            <a:r>
              <a:rPr dirty="0" sz="1450" spc="-5">
                <a:latin typeface="Times New Roman"/>
                <a:cs typeface="Times New Roman"/>
              </a:rPr>
              <a:t>a</a:t>
            </a:r>
            <a:r>
              <a:rPr dirty="0" sz="1450">
                <a:latin typeface="Times New Roman"/>
                <a:cs typeface="Times New Roman"/>
              </a:rPr>
              <a:t> </a:t>
            </a:r>
            <a:r>
              <a:rPr dirty="0" sz="1450" spc="-15">
                <a:latin typeface="Courier New"/>
                <a:cs typeface="Courier New"/>
              </a:rPr>
              <a:t>boolean</a:t>
            </a:r>
            <a:r>
              <a:rPr dirty="0" sz="1450" spc="-505">
                <a:latin typeface="Courier New"/>
                <a:cs typeface="Courier New"/>
              </a:rPr>
              <a:t> </a:t>
            </a:r>
            <a:r>
              <a:rPr dirty="0" sz="1450" spc="-10">
                <a:latin typeface="Times New Roman"/>
                <a:cs typeface="Times New Roman"/>
              </a:rPr>
              <a:t>instance</a:t>
            </a:r>
            <a:r>
              <a:rPr dirty="0" sz="1450">
                <a:latin typeface="Times New Roman"/>
                <a:cs typeface="Times New Roman"/>
              </a:rPr>
              <a:t> </a:t>
            </a:r>
            <a:r>
              <a:rPr dirty="0" sz="1450" spc="-10">
                <a:latin typeface="Times New Roman"/>
                <a:cs typeface="Times New Roman"/>
              </a:rPr>
              <a:t>variable</a:t>
            </a:r>
            <a:r>
              <a:rPr dirty="0" sz="1450">
                <a:latin typeface="Times New Roman"/>
                <a:cs typeface="Times New Roman"/>
              </a:rPr>
              <a:t> </a:t>
            </a:r>
            <a:r>
              <a:rPr dirty="0" sz="1450" spc="-10">
                <a:latin typeface="Times New Roman"/>
                <a:cs typeface="Times New Roman"/>
              </a:rPr>
              <a:t>named</a:t>
            </a:r>
            <a:r>
              <a:rPr dirty="0" sz="1450" spc="5">
                <a:latin typeface="Times New Roman"/>
                <a:cs typeface="Times New Roman"/>
              </a:rPr>
              <a:t> </a:t>
            </a:r>
            <a:r>
              <a:rPr dirty="0" sz="1450" spc="-15">
                <a:latin typeface="Courier New"/>
                <a:cs typeface="Courier New"/>
              </a:rPr>
              <a:t>layaway</a:t>
            </a:r>
            <a:r>
              <a:rPr dirty="0" sz="1450" spc="-509">
                <a:latin typeface="Courier New"/>
                <a:cs typeface="Courier New"/>
              </a:rPr>
              <a:t> </a:t>
            </a:r>
            <a:r>
              <a:rPr dirty="0" sz="1450" spc="-10">
                <a:latin typeface="Times New Roman"/>
                <a:cs typeface="Times New Roman"/>
              </a:rPr>
              <a:t>to</a:t>
            </a:r>
            <a:r>
              <a:rPr dirty="0" sz="1450">
                <a:latin typeface="Times New Roman"/>
                <a:cs typeface="Times New Roman"/>
              </a:rPr>
              <a:t> </a:t>
            </a:r>
            <a:r>
              <a:rPr dirty="0" sz="1450" spc="-10">
                <a:latin typeface="Courier New"/>
                <a:cs typeface="Courier New"/>
              </a:rPr>
              <a:t>true</a:t>
            </a:r>
            <a:r>
              <a:rPr dirty="0" sz="1450" spc="-10">
                <a:latin typeface="Times New Roman"/>
                <a:cs typeface="Times New Roman"/>
              </a:rPr>
              <a:t>.  The PointSetter application in </a:t>
            </a:r>
            <a:r>
              <a:rPr dirty="0" u="sng" sz="1450" spc="-10">
                <a:solidFill>
                  <a:srgbClr val="0000ED"/>
                </a:solidFill>
                <a:uFill>
                  <a:solidFill>
                    <a:srgbClr val="0000ED"/>
                  </a:solidFill>
                </a:uFill>
                <a:latin typeface="Times New Roman"/>
                <a:cs typeface="Times New Roman"/>
                <a:hlinkClick r:id="rId3" action="ppaction://hlinksldjump"/>
              </a:rPr>
              <a:t>Listing </a:t>
            </a:r>
            <a:r>
              <a:rPr dirty="0" u="sng" sz="1450" spc="-5">
                <a:solidFill>
                  <a:srgbClr val="0000ED"/>
                </a:solidFill>
                <a:uFill>
                  <a:solidFill>
                    <a:srgbClr val="0000ED"/>
                  </a:solidFill>
                </a:uFill>
                <a:latin typeface="Times New Roman"/>
                <a:cs typeface="Times New Roman"/>
                <a:hlinkClick r:id="rId3" action="ppaction://hlinksldjump"/>
              </a:rPr>
              <a:t>3.2</a:t>
            </a:r>
            <a:r>
              <a:rPr dirty="0" sz="1450" spc="-5">
                <a:solidFill>
                  <a:srgbClr val="0000ED"/>
                </a:solidFill>
                <a:latin typeface="Times New Roman"/>
                <a:cs typeface="Times New Roman"/>
                <a:hlinkClick r:id="rId3" action="ppaction://hlinksldjump"/>
              </a:rPr>
              <a:t> </a:t>
            </a:r>
            <a:r>
              <a:rPr dirty="0" sz="1450" spc="-10">
                <a:latin typeface="Times New Roman"/>
                <a:cs typeface="Times New Roman"/>
              </a:rPr>
              <a:t>tests and modifies the instance variables in</a:t>
            </a:r>
            <a:r>
              <a:rPr dirty="0" sz="1450" spc="110">
                <a:latin typeface="Times New Roman"/>
                <a:cs typeface="Times New Roman"/>
              </a:rPr>
              <a:t> </a:t>
            </a:r>
            <a:r>
              <a:rPr dirty="0" sz="1450" spc="-5">
                <a:latin typeface="Times New Roman"/>
                <a:cs typeface="Times New Roman"/>
              </a:rPr>
              <a:t>a</a:t>
            </a:r>
            <a:endParaRPr sz="1450">
              <a:latin typeface="Times New Roman"/>
              <a:cs typeface="Times New Roman"/>
            </a:endParaRPr>
          </a:p>
          <a:p>
            <a:pPr marL="12700">
              <a:lnSpc>
                <a:spcPts val="1445"/>
              </a:lnSpc>
            </a:pPr>
            <a:r>
              <a:rPr dirty="0" sz="1450" spc="-15">
                <a:latin typeface="Courier New"/>
                <a:cs typeface="Courier New"/>
              </a:rPr>
              <a:t>Point</a:t>
            </a:r>
            <a:r>
              <a:rPr dirty="0" sz="1450" spc="-515">
                <a:latin typeface="Courier New"/>
                <a:cs typeface="Courier New"/>
              </a:rPr>
              <a:t> </a:t>
            </a:r>
            <a:r>
              <a:rPr dirty="0" sz="1450" spc="-10">
                <a:latin typeface="Times New Roman"/>
                <a:cs typeface="Times New Roman"/>
              </a:rPr>
              <a:t>object.</a:t>
            </a:r>
            <a:r>
              <a:rPr dirty="0" sz="1450" spc="-5">
                <a:latin typeface="Times New Roman"/>
                <a:cs typeface="Times New Roman"/>
              </a:rPr>
              <a:t> </a:t>
            </a:r>
            <a:r>
              <a:rPr dirty="0" sz="1450" spc="-10">
                <a:latin typeface="Courier New"/>
                <a:cs typeface="Courier New"/>
              </a:rPr>
              <a:t>Point</a:t>
            </a:r>
            <a:r>
              <a:rPr dirty="0" sz="1450" spc="-10">
                <a:latin typeface="Times New Roman"/>
                <a:cs typeface="Times New Roman"/>
              </a:rPr>
              <a:t>,</a:t>
            </a:r>
            <a:r>
              <a:rPr dirty="0" sz="1450">
                <a:latin typeface="Times New Roman"/>
                <a:cs typeface="Times New Roman"/>
              </a:rPr>
              <a:t> </a:t>
            </a:r>
            <a:r>
              <a:rPr dirty="0" sz="1450" spc="-5">
                <a:latin typeface="Times New Roman"/>
                <a:cs typeface="Times New Roman"/>
              </a:rPr>
              <a:t>a </a:t>
            </a:r>
            <a:r>
              <a:rPr dirty="0" sz="1450" spc="-10">
                <a:latin typeface="Times New Roman"/>
                <a:cs typeface="Times New Roman"/>
              </a:rPr>
              <a:t>class</a:t>
            </a:r>
            <a:r>
              <a:rPr dirty="0" sz="1450">
                <a:latin typeface="Times New Roman"/>
                <a:cs typeface="Times New Roman"/>
              </a:rPr>
              <a:t> </a:t>
            </a:r>
            <a:r>
              <a:rPr dirty="0" sz="1450" spc="-10">
                <a:latin typeface="Times New Roman"/>
                <a:cs typeface="Times New Roman"/>
              </a:rPr>
              <a:t>in</a:t>
            </a:r>
            <a:r>
              <a:rPr dirty="0" sz="1450" spc="-5">
                <a:latin typeface="Times New Roman"/>
                <a:cs typeface="Times New Roman"/>
              </a:rPr>
              <a:t> </a:t>
            </a:r>
            <a:r>
              <a:rPr dirty="0" sz="1450" spc="-10">
                <a:latin typeface="Times New Roman"/>
                <a:cs typeface="Times New Roman"/>
              </a:rPr>
              <a:t>the</a:t>
            </a:r>
            <a:r>
              <a:rPr dirty="0" sz="1450">
                <a:latin typeface="Times New Roman"/>
                <a:cs typeface="Times New Roman"/>
              </a:rPr>
              <a:t> </a:t>
            </a:r>
            <a:r>
              <a:rPr dirty="0" sz="1450" spc="-15">
                <a:latin typeface="Courier New"/>
                <a:cs typeface="Courier New"/>
              </a:rPr>
              <a:t>java.awt</a:t>
            </a:r>
            <a:r>
              <a:rPr dirty="0" sz="1450" spc="-515">
                <a:latin typeface="Courier New"/>
                <a:cs typeface="Courier New"/>
              </a:rPr>
              <a:t> </a:t>
            </a:r>
            <a:r>
              <a:rPr dirty="0" sz="1450" spc="-10">
                <a:latin typeface="Times New Roman"/>
                <a:cs typeface="Times New Roman"/>
              </a:rPr>
              <a:t>package,</a:t>
            </a:r>
            <a:r>
              <a:rPr dirty="0" sz="1450">
                <a:latin typeface="Times New Roman"/>
                <a:cs typeface="Times New Roman"/>
              </a:rPr>
              <a:t> </a:t>
            </a:r>
            <a:r>
              <a:rPr dirty="0" sz="1450" spc="-10">
                <a:latin typeface="Times New Roman"/>
                <a:cs typeface="Times New Roman"/>
              </a:rPr>
              <a:t>represents</a:t>
            </a:r>
            <a:r>
              <a:rPr dirty="0" sz="1450" spc="-5">
                <a:latin typeface="Times New Roman"/>
                <a:cs typeface="Times New Roman"/>
              </a:rPr>
              <a:t> </a:t>
            </a:r>
            <a:r>
              <a:rPr dirty="0" sz="1450" spc="-10">
                <a:latin typeface="Times New Roman"/>
                <a:cs typeface="Times New Roman"/>
              </a:rPr>
              <a:t>points</a:t>
            </a:r>
            <a:r>
              <a:rPr dirty="0" sz="1450">
                <a:latin typeface="Times New Roman"/>
                <a:cs typeface="Times New Roman"/>
              </a:rPr>
              <a:t> </a:t>
            </a:r>
            <a:r>
              <a:rPr dirty="0" sz="1450" spc="-10">
                <a:latin typeface="Times New Roman"/>
                <a:cs typeface="Times New Roman"/>
              </a:rPr>
              <a:t>in</a:t>
            </a:r>
            <a:r>
              <a:rPr dirty="0" sz="1450" spc="-5">
                <a:latin typeface="Times New Roman"/>
                <a:cs typeface="Times New Roman"/>
              </a:rPr>
              <a:t> a</a:t>
            </a:r>
            <a:endParaRPr sz="1450">
              <a:latin typeface="Times New Roman"/>
              <a:cs typeface="Times New Roman"/>
            </a:endParaRPr>
          </a:p>
        </p:txBody>
      </p:sp>
      <p:sp>
        <p:nvSpPr>
          <p:cNvPr id="5" name="object 5"/>
          <p:cNvSpPr txBox="1">
            <a:spLocks noGrp="1"/>
          </p:cNvSpPr>
          <p:nvPr>
            <p:ph type="sldNum" idx="7" sz="quarter"/>
          </p:nvPr>
        </p:nvSpPr>
        <p:spPr>
          <a:prstGeom prst="rect"/>
        </p:spPr>
        <p:txBody>
          <a:bodyPr wrap="square" lIns="0" tIns="3175" rIns="0" bIns="0" rtlCol="0" vert="horz">
            <a:spAutoFit/>
          </a:bodyPr>
          <a:lstStyle/>
          <a:p>
            <a:pPr marL="68580">
              <a:lnSpc>
                <a:spcPct val="100000"/>
              </a:lnSpc>
              <a:spcBef>
                <a:spcPts val="25"/>
              </a:spcBef>
            </a:pPr>
            <a:r>
              <a:rPr dirty="0"/>
              <a:t>Page </a:t>
            </a:r>
            <a:fld id="{81D60167-4931-47E6-BA6A-407CBD079E47}" type="slidenum">
              <a:rPr dirty="0"/>
              <a:t>2</a:t>
            </a:fld>
            <a:r>
              <a:rPr dirty="0"/>
              <a:t> of</a:t>
            </a:r>
            <a:r>
              <a:rPr dirty="0" spc="-90"/>
              <a:t> </a:t>
            </a:r>
            <a:r>
              <a:rPr dirty="0"/>
              <a:t>22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182" y="2089923"/>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3" name="object 3"/>
          <p:cNvSpPr/>
          <p:nvPr/>
        </p:nvSpPr>
        <p:spPr>
          <a:xfrm>
            <a:off x="457182" y="2117362"/>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4" name="object 4"/>
          <p:cNvSpPr/>
          <p:nvPr/>
        </p:nvSpPr>
        <p:spPr>
          <a:xfrm>
            <a:off x="457182" y="2085350"/>
            <a:ext cx="9525" cy="36830"/>
          </a:xfrm>
          <a:custGeom>
            <a:avLst/>
            <a:gdLst/>
            <a:ahLst/>
            <a:cxnLst/>
            <a:rect l="l" t="t" r="r" b="b"/>
            <a:pathLst>
              <a:path w="9525" h="36830">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5" name="object 5"/>
          <p:cNvSpPr/>
          <p:nvPr/>
        </p:nvSpPr>
        <p:spPr>
          <a:xfrm>
            <a:off x="457181" y="2085350"/>
            <a:ext cx="9525" cy="36830"/>
          </a:xfrm>
          <a:custGeom>
            <a:avLst/>
            <a:gdLst/>
            <a:ahLst/>
            <a:cxnLst/>
            <a:rect l="l" t="t" r="r" b="b"/>
            <a:pathLst>
              <a:path w="9525" h="36830">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6" name="object 6"/>
          <p:cNvSpPr/>
          <p:nvPr/>
        </p:nvSpPr>
        <p:spPr>
          <a:xfrm>
            <a:off x="7093642" y="2094496"/>
            <a:ext cx="9525" cy="27940"/>
          </a:xfrm>
          <a:custGeom>
            <a:avLst/>
            <a:gdLst/>
            <a:ahLst/>
            <a:cxnLst/>
            <a:rect l="l" t="t" r="r" b="b"/>
            <a:pathLst>
              <a:path w="9525" h="27939">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7" name="object 7"/>
          <p:cNvSpPr/>
          <p:nvPr/>
        </p:nvSpPr>
        <p:spPr>
          <a:xfrm>
            <a:off x="7093641" y="2094496"/>
            <a:ext cx="9525" cy="27940"/>
          </a:xfrm>
          <a:custGeom>
            <a:avLst/>
            <a:gdLst/>
            <a:ahLst/>
            <a:cxnLst/>
            <a:rect l="l" t="t" r="r" b="b"/>
            <a:pathLst>
              <a:path w="9525" h="27939">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8" name="object 8"/>
          <p:cNvSpPr/>
          <p:nvPr/>
        </p:nvSpPr>
        <p:spPr>
          <a:xfrm>
            <a:off x="457182" y="5730140"/>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9" name="object 9"/>
          <p:cNvSpPr/>
          <p:nvPr/>
        </p:nvSpPr>
        <p:spPr>
          <a:xfrm>
            <a:off x="457182" y="5757579"/>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10" name="object 10"/>
          <p:cNvSpPr/>
          <p:nvPr/>
        </p:nvSpPr>
        <p:spPr>
          <a:xfrm>
            <a:off x="457182" y="5725567"/>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11" name="object 11"/>
          <p:cNvSpPr/>
          <p:nvPr/>
        </p:nvSpPr>
        <p:spPr>
          <a:xfrm>
            <a:off x="457181" y="5725567"/>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12" name="object 12"/>
          <p:cNvSpPr/>
          <p:nvPr/>
        </p:nvSpPr>
        <p:spPr>
          <a:xfrm>
            <a:off x="7093642" y="5734713"/>
            <a:ext cx="9525" cy="27940"/>
          </a:xfrm>
          <a:custGeom>
            <a:avLst/>
            <a:gdLst/>
            <a:ahLst/>
            <a:cxnLst/>
            <a:rect l="l" t="t" r="r" b="b"/>
            <a:pathLst>
              <a:path w="9525" h="27939">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13" name="object 13"/>
          <p:cNvSpPr/>
          <p:nvPr/>
        </p:nvSpPr>
        <p:spPr>
          <a:xfrm>
            <a:off x="7093641" y="5734713"/>
            <a:ext cx="9525" cy="27940"/>
          </a:xfrm>
          <a:custGeom>
            <a:avLst/>
            <a:gdLst/>
            <a:ahLst/>
            <a:cxnLst/>
            <a:rect l="l" t="t" r="r" b="b"/>
            <a:pathLst>
              <a:path w="9525" h="27939">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14" name="object 14"/>
          <p:cNvSpPr txBox="1"/>
          <p:nvPr/>
        </p:nvSpPr>
        <p:spPr>
          <a:xfrm>
            <a:off x="444500" y="334868"/>
            <a:ext cx="6459220" cy="1388745"/>
          </a:xfrm>
          <a:prstGeom prst="rect">
            <a:avLst/>
          </a:prstGeom>
        </p:spPr>
        <p:txBody>
          <a:bodyPr wrap="square" lIns="0" tIns="93345" rIns="0" bIns="0" rtlCol="0" vert="horz">
            <a:spAutoFit/>
          </a:bodyPr>
          <a:lstStyle/>
          <a:p>
            <a:pPr marL="12700">
              <a:lnSpc>
                <a:spcPct val="100000"/>
              </a:lnSpc>
              <a:spcBef>
                <a:spcPts val="735"/>
              </a:spcBef>
            </a:pPr>
            <a:r>
              <a:rPr dirty="0" sz="1450" spc="-10">
                <a:latin typeface="Times New Roman"/>
                <a:cs typeface="Times New Roman"/>
              </a:rPr>
              <a:t>coordinate system with (x, </a:t>
            </a:r>
            <a:r>
              <a:rPr dirty="0" sz="1450" spc="-5">
                <a:latin typeface="Times New Roman"/>
                <a:cs typeface="Times New Roman"/>
              </a:rPr>
              <a:t>y)</a:t>
            </a:r>
            <a:r>
              <a:rPr dirty="0" sz="1450" spc="10">
                <a:latin typeface="Times New Roman"/>
                <a:cs typeface="Times New Roman"/>
              </a:rPr>
              <a:t> </a:t>
            </a:r>
            <a:r>
              <a:rPr dirty="0" sz="1450" spc="-10">
                <a:latin typeface="Times New Roman"/>
                <a:cs typeface="Times New Roman"/>
              </a:rPr>
              <a:t>values.</a:t>
            </a:r>
            <a:endParaRPr sz="1450">
              <a:latin typeface="Times New Roman"/>
              <a:cs typeface="Times New Roman"/>
            </a:endParaRPr>
          </a:p>
          <a:p>
            <a:pPr marL="12700" marR="5080">
              <a:lnSpc>
                <a:spcPct val="103499"/>
              </a:lnSpc>
              <a:spcBef>
                <a:spcPts val="580"/>
              </a:spcBef>
            </a:pPr>
            <a:r>
              <a:rPr dirty="0" sz="1450" spc="-10">
                <a:latin typeface="Times New Roman"/>
                <a:cs typeface="Times New Roman"/>
              </a:rPr>
              <a:t>Create </a:t>
            </a:r>
            <a:r>
              <a:rPr dirty="0" sz="1450" spc="-5">
                <a:latin typeface="Times New Roman"/>
                <a:cs typeface="Times New Roman"/>
              </a:rPr>
              <a:t>a </a:t>
            </a:r>
            <a:r>
              <a:rPr dirty="0" sz="1450" spc="-10">
                <a:latin typeface="Times New Roman"/>
                <a:cs typeface="Times New Roman"/>
              </a:rPr>
              <a:t>new empty Java file in NetBeans with the class name </a:t>
            </a:r>
            <a:r>
              <a:rPr dirty="0" sz="1450" spc="-15">
                <a:latin typeface="Courier New"/>
                <a:cs typeface="Courier New"/>
              </a:rPr>
              <a:t>PointSetter </a:t>
            </a:r>
            <a:r>
              <a:rPr dirty="0" sz="1450" spc="-10">
                <a:latin typeface="Times New Roman"/>
                <a:cs typeface="Times New Roman"/>
              </a:rPr>
              <a:t>and the  package name </a:t>
            </a:r>
            <a:r>
              <a:rPr dirty="0" sz="1450" spc="-15">
                <a:latin typeface="Courier New"/>
                <a:cs typeface="Courier New"/>
              </a:rPr>
              <a:t>com.java21days</a:t>
            </a:r>
            <a:r>
              <a:rPr dirty="0" sz="1450" spc="-15">
                <a:latin typeface="Times New Roman"/>
                <a:cs typeface="Times New Roman"/>
              </a:rPr>
              <a:t>; </a:t>
            </a:r>
            <a:r>
              <a:rPr dirty="0" sz="1450" spc="-10">
                <a:latin typeface="Times New Roman"/>
                <a:cs typeface="Times New Roman"/>
              </a:rPr>
              <a:t>then type the source code shown in </a:t>
            </a:r>
            <a:r>
              <a:rPr dirty="0" u="sng" sz="1450" spc="-10">
                <a:solidFill>
                  <a:srgbClr val="0000ED"/>
                </a:solidFill>
                <a:uFill>
                  <a:solidFill>
                    <a:srgbClr val="0000ED"/>
                  </a:solidFill>
                </a:uFill>
                <a:latin typeface="Times New Roman"/>
                <a:cs typeface="Times New Roman"/>
                <a:hlinkClick r:id="rId2" action="ppaction://hlinksldjump"/>
              </a:rPr>
              <a:t>Listing </a:t>
            </a:r>
            <a:r>
              <a:rPr dirty="0" u="sng" sz="1450" spc="-5">
                <a:solidFill>
                  <a:srgbClr val="0000ED"/>
                </a:solidFill>
                <a:uFill>
                  <a:solidFill>
                    <a:srgbClr val="0000ED"/>
                  </a:solidFill>
                </a:uFill>
                <a:latin typeface="Times New Roman"/>
                <a:cs typeface="Times New Roman"/>
                <a:hlinkClick r:id="rId2" action="ppaction://hlinksldjump"/>
              </a:rPr>
              <a:t>3.2</a:t>
            </a:r>
            <a:r>
              <a:rPr dirty="0" sz="1450" spc="-5">
                <a:solidFill>
                  <a:srgbClr val="0000ED"/>
                </a:solidFill>
                <a:latin typeface="Times New Roman"/>
                <a:cs typeface="Times New Roman"/>
                <a:hlinkClick r:id="rId2" action="ppaction://hlinksldjump"/>
              </a:rPr>
              <a:t> </a:t>
            </a:r>
            <a:r>
              <a:rPr dirty="0" sz="1450" spc="-10">
                <a:latin typeface="Times New Roman"/>
                <a:cs typeface="Times New Roman"/>
              </a:rPr>
              <a:t>and  save the</a:t>
            </a:r>
            <a:r>
              <a:rPr dirty="0" sz="1450" spc="-5">
                <a:latin typeface="Times New Roman"/>
                <a:cs typeface="Times New Roman"/>
              </a:rPr>
              <a:t> </a:t>
            </a:r>
            <a:r>
              <a:rPr dirty="0" sz="1450" spc="-10">
                <a:latin typeface="Times New Roman"/>
                <a:cs typeface="Times New Roman"/>
              </a:rPr>
              <a:t>file.</a:t>
            </a:r>
            <a:endParaRPr sz="1450">
              <a:latin typeface="Times New Roman"/>
              <a:cs typeface="Times New Roman"/>
            </a:endParaRPr>
          </a:p>
          <a:p>
            <a:pPr marL="12700">
              <a:lnSpc>
                <a:spcPct val="100000"/>
              </a:lnSpc>
              <a:spcBef>
                <a:spcPts val="635"/>
              </a:spcBef>
            </a:pPr>
            <a:r>
              <a:rPr dirty="0" sz="1450" spc="-15">
                <a:solidFill>
                  <a:srgbClr val="666666"/>
                </a:solidFill>
                <a:latin typeface="Times New Roman"/>
                <a:cs typeface="Times New Roman"/>
              </a:rPr>
              <a:t>LISTING </a:t>
            </a:r>
            <a:r>
              <a:rPr dirty="0" sz="1450" spc="-5">
                <a:solidFill>
                  <a:srgbClr val="666666"/>
                </a:solidFill>
                <a:latin typeface="Times New Roman"/>
                <a:cs typeface="Times New Roman"/>
              </a:rPr>
              <a:t>3.2 </a:t>
            </a:r>
            <a:r>
              <a:rPr dirty="0" sz="1450" spc="-10">
                <a:latin typeface="Times New Roman"/>
                <a:cs typeface="Times New Roman"/>
              </a:rPr>
              <a:t>The Full </a:t>
            </a:r>
            <a:r>
              <a:rPr dirty="0" sz="1450" spc="-35">
                <a:latin typeface="Times New Roman"/>
                <a:cs typeface="Times New Roman"/>
              </a:rPr>
              <a:t>Text </a:t>
            </a:r>
            <a:r>
              <a:rPr dirty="0" sz="1450" spc="-5">
                <a:latin typeface="Times New Roman"/>
                <a:cs typeface="Times New Roman"/>
              </a:rPr>
              <a:t>of</a:t>
            </a:r>
            <a:r>
              <a:rPr dirty="0" sz="1450" spc="45">
                <a:latin typeface="Times New Roman"/>
                <a:cs typeface="Times New Roman"/>
              </a:rPr>
              <a:t> </a:t>
            </a:r>
            <a:r>
              <a:rPr dirty="0" sz="1450" spc="-15">
                <a:latin typeface="Courier New"/>
                <a:cs typeface="Courier New"/>
              </a:rPr>
              <a:t>PointSetter.java</a:t>
            </a:r>
            <a:endParaRPr sz="1450">
              <a:latin typeface="Courier New"/>
              <a:cs typeface="Courier New"/>
            </a:endParaRPr>
          </a:p>
        </p:txBody>
      </p:sp>
      <p:sp>
        <p:nvSpPr>
          <p:cNvPr id="15" name="object 15"/>
          <p:cNvSpPr txBox="1"/>
          <p:nvPr/>
        </p:nvSpPr>
        <p:spPr>
          <a:xfrm>
            <a:off x="773583" y="2173267"/>
            <a:ext cx="2164715" cy="967740"/>
          </a:xfrm>
          <a:prstGeom prst="rect">
            <a:avLst/>
          </a:prstGeom>
        </p:spPr>
        <p:txBody>
          <a:bodyPr wrap="square" lIns="0" tIns="16510" rIns="0" bIns="0" rtlCol="0" vert="horz">
            <a:spAutoFit/>
          </a:bodyPr>
          <a:lstStyle/>
          <a:p>
            <a:pPr marL="12700">
              <a:lnSpc>
                <a:spcPts val="1240"/>
              </a:lnSpc>
              <a:spcBef>
                <a:spcPts val="130"/>
              </a:spcBef>
            </a:pPr>
            <a:r>
              <a:rPr dirty="0" sz="1050" spc="15">
                <a:latin typeface="Courier New"/>
                <a:cs typeface="Courier New"/>
              </a:rPr>
              <a:t>1: </a:t>
            </a:r>
            <a:r>
              <a:rPr dirty="0" sz="1050" spc="10">
                <a:solidFill>
                  <a:srgbClr val="0000FF"/>
                </a:solidFill>
                <a:latin typeface="Courier New"/>
                <a:cs typeface="Courier New"/>
              </a:rPr>
              <a:t>package</a:t>
            </a:r>
            <a:r>
              <a:rPr dirty="0" sz="1050" spc="-10">
                <a:solidFill>
                  <a:srgbClr val="0000FF"/>
                </a:solidFill>
                <a:latin typeface="Courier New"/>
                <a:cs typeface="Courier New"/>
              </a:rPr>
              <a:t> </a:t>
            </a:r>
            <a:r>
              <a:rPr dirty="0" sz="1050" spc="10">
                <a:latin typeface="Courier New"/>
                <a:cs typeface="Courier New"/>
              </a:rPr>
              <a:t>com.java21days;</a:t>
            </a:r>
            <a:endParaRPr sz="1050">
              <a:latin typeface="Courier New"/>
              <a:cs typeface="Courier New"/>
            </a:endParaRPr>
          </a:p>
          <a:p>
            <a:pPr marL="12700">
              <a:lnSpc>
                <a:spcPts val="1225"/>
              </a:lnSpc>
            </a:pPr>
            <a:r>
              <a:rPr dirty="0" sz="1050" spc="15">
                <a:latin typeface="Courier New"/>
                <a:cs typeface="Courier New"/>
              </a:rPr>
              <a:t>2:</a:t>
            </a:r>
            <a:endParaRPr sz="1050">
              <a:latin typeface="Courier New"/>
              <a:cs typeface="Courier New"/>
            </a:endParaRPr>
          </a:p>
          <a:p>
            <a:pPr marL="12700">
              <a:lnSpc>
                <a:spcPts val="1225"/>
              </a:lnSpc>
            </a:pPr>
            <a:r>
              <a:rPr dirty="0" sz="1050" spc="15">
                <a:latin typeface="Courier New"/>
                <a:cs typeface="Courier New"/>
              </a:rPr>
              <a:t>3: </a:t>
            </a:r>
            <a:r>
              <a:rPr dirty="0" sz="1050" spc="10">
                <a:solidFill>
                  <a:srgbClr val="0000FF"/>
                </a:solidFill>
                <a:latin typeface="Courier New"/>
                <a:cs typeface="Courier New"/>
              </a:rPr>
              <a:t>import</a:t>
            </a:r>
            <a:r>
              <a:rPr dirty="0" sz="1050" spc="-5">
                <a:solidFill>
                  <a:srgbClr val="0000FF"/>
                </a:solidFill>
                <a:latin typeface="Courier New"/>
                <a:cs typeface="Courier New"/>
              </a:rPr>
              <a:t> </a:t>
            </a:r>
            <a:r>
              <a:rPr dirty="0" sz="1050" spc="10">
                <a:latin typeface="Courier New"/>
                <a:cs typeface="Courier New"/>
              </a:rPr>
              <a:t>java.awt.Point;</a:t>
            </a:r>
            <a:endParaRPr sz="1050">
              <a:latin typeface="Courier New"/>
              <a:cs typeface="Courier New"/>
            </a:endParaRPr>
          </a:p>
          <a:p>
            <a:pPr marL="12700">
              <a:lnSpc>
                <a:spcPts val="1225"/>
              </a:lnSpc>
            </a:pPr>
            <a:r>
              <a:rPr dirty="0" sz="1050" spc="15">
                <a:latin typeface="Courier New"/>
                <a:cs typeface="Courier New"/>
              </a:rPr>
              <a:t>4:</a:t>
            </a:r>
            <a:endParaRPr sz="1050">
              <a:latin typeface="Courier New"/>
              <a:cs typeface="Courier New"/>
            </a:endParaRPr>
          </a:p>
          <a:p>
            <a:pPr marL="12700" marR="334010">
              <a:lnSpc>
                <a:spcPts val="1220"/>
              </a:lnSpc>
              <a:spcBef>
                <a:spcPts val="55"/>
              </a:spcBef>
            </a:pPr>
            <a:r>
              <a:rPr dirty="0" sz="1050" spc="15">
                <a:latin typeface="Courier New"/>
                <a:cs typeface="Courier New"/>
              </a:rPr>
              <a:t>5: </a:t>
            </a:r>
            <a:r>
              <a:rPr dirty="0" sz="1050" spc="10">
                <a:solidFill>
                  <a:srgbClr val="0000FF"/>
                </a:solidFill>
                <a:latin typeface="Courier New"/>
                <a:cs typeface="Courier New"/>
              </a:rPr>
              <a:t>class </a:t>
            </a:r>
            <a:r>
              <a:rPr dirty="0" sz="1050" spc="10">
                <a:latin typeface="Courier New"/>
                <a:cs typeface="Courier New"/>
              </a:rPr>
              <a:t>PointSetter </a:t>
            </a:r>
            <a:r>
              <a:rPr dirty="0" sz="1050" spc="15">
                <a:latin typeface="Courier New"/>
                <a:cs typeface="Courier New"/>
              </a:rPr>
              <a:t>{  6:</a:t>
            </a:r>
            <a:endParaRPr sz="1050">
              <a:latin typeface="Courier New"/>
              <a:cs typeface="Courier New"/>
            </a:endParaRPr>
          </a:p>
        </p:txBody>
      </p:sp>
      <p:sp>
        <p:nvSpPr>
          <p:cNvPr id="16" name="object 16"/>
          <p:cNvSpPr txBox="1"/>
          <p:nvPr/>
        </p:nvSpPr>
        <p:spPr>
          <a:xfrm>
            <a:off x="1349476" y="3106187"/>
            <a:ext cx="3728085" cy="346075"/>
          </a:xfrm>
          <a:prstGeom prst="rect">
            <a:avLst/>
          </a:prstGeom>
        </p:spPr>
        <p:txBody>
          <a:bodyPr wrap="square" lIns="0" tIns="26034" rIns="0" bIns="0" rtlCol="0" vert="horz">
            <a:spAutoFit/>
          </a:bodyPr>
          <a:lstStyle/>
          <a:p>
            <a:pPr marL="341630" marR="5080" indent="-329565">
              <a:lnSpc>
                <a:spcPts val="1220"/>
              </a:lnSpc>
              <a:spcBef>
                <a:spcPts val="204"/>
              </a:spcBef>
            </a:pPr>
            <a:r>
              <a:rPr dirty="0" sz="1050" spc="10">
                <a:solidFill>
                  <a:srgbClr val="0000FF"/>
                </a:solidFill>
                <a:latin typeface="Courier New"/>
                <a:cs typeface="Courier New"/>
              </a:rPr>
              <a:t>public static void </a:t>
            </a:r>
            <a:r>
              <a:rPr dirty="0" sz="1050" spc="10">
                <a:latin typeface="Courier New"/>
                <a:cs typeface="Courier New"/>
              </a:rPr>
              <a:t>main(String[] arguments) </a:t>
            </a:r>
            <a:r>
              <a:rPr dirty="0" sz="1050" spc="15">
                <a:latin typeface="Courier New"/>
                <a:cs typeface="Courier New"/>
              </a:rPr>
              <a:t>{  </a:t>
            </a:r>
            <a:r>
              <a:rPr dirty="0" sz="1050" spc="10">
                <a:latin typeface="Courier New"/>
                <a:cs typeface="Courier New"/>
              </a:rPr>
              <a:t>Point location </a:t>
            </a:r>
            <a:r>
              <a:rPr dirty="0" sz="1050" spc="15">
                <a:latin typeface="Courier New"/>
                <a:cs typeface="Courier New"/>
              </a:rPr>
              <a:t>= </a:t>
            </a:r>
            <a:r>
              <a:rPr dirty="0" sz="1050" spc="10">
                <a:solidFill>
                  <a:srgbClr val="0000FF"/>
                </a:solidFill>
                <a:latin typeface="Courier New"/>
                <a:cs typeface="Courier New"/>
              </a:rPr>
              <a:t>new </a:t>
            </a:r>
            <a:r>
              <a:rPr dirty="0" sz="1050" spc="10">
                <a:latin typeface="Courier New"/>
                <a:cs typeface="Courier New"/>
              </a:rPr>
              <a:t>Point(4,</a:t>
            </a:r>
            <a:r>
              <a:rPr dirty="0" sz="1050" spc="30">
                <a:latin typeface="Courier New"/>
                <a:cs typeface="Courier New"/>
              </a:rPr>
              <a:t> </a:t>
            </a:r>
            <a:r>
              <a:rPr dirty="0" sz="1050" spc="10">
                <a:latin typeface="Courier New"/>
                <a:cs typeface="Courier New"/>
              </a:rPr>
              <a:t>13);</a:t>
            </a:r>
            <a:endParaRPr sz="1050">
              <a:latin typeface="Courier New"/>
              <a:cs typeface="Courier New"/>
            </a:endParaRPr>
          </a:p>
        </p:txBody>
      </p:sp>
      <p:sp>
        <p:nvSpPr>
          <p:cNvPr id="17" name="object 17"/>
          <p:cNvSpPr txBox="1"/>
          <p:nvPr/>
        </p:nvSpPr>
        <p:spPr>
          <a:xfrm>
            <a:off x="1678557" y="3572647"/>
            <a:ext cx="3728085" cy="501015"/>
          </a:xfrm>
          <a:prstGeom prst="rect">
            <a:avLst/>
          </a:prstGeom>
        </p:spPr>
        <p:txBody>
          <a:bodyPr wrap="square" lIns="0" tIns="26034" rIns="0" bIns="0" rtlCol="0" vert="horz">
            <a:spAutoFit/>
          </a:bodyPr>
          <a:lstStyle/>
          <a:p>
            <a:pPr marL="12700" marR="5080">
              <a:lnSpc>
                <a:spcPts val="1220"/>
              </a:lnSpc>
              <a:spcBef>
                <a:spcPts val="204"/>
              </a:spcBef>
            </a:pPr>
            <a:r>
              <a:rPr dirty="0" sz="1050" spc="10">
                <a:latin typeface="Courier New"/>
                <a:cs typeface="Courier New"/>
              </a:rPr>
              <a:t>System.</a:t>
            </a:r>
            <a:r>
              <a:rPr dirty="0" sz="1050" spc="10">
                <a:solidFill>
                  <a:srgbClr val="008000"/>
                </a:solidFill>
                <a:latin typeface="Courier New"/>
                <a:cs typeface="Courier New"/>
              </a:rPr>
              <a:t>out</a:t>
            </a:r>
            <a:r>
              <a:rPr dirty="0" sz="1050" spc="10">
                <a:latin typeface="Courier New"/>
                <a:cs typeface="Courier New"/>
              </a:rPr>
              <a:t>.println(“Starting location:”);  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“X equals </a:t>
            </a:r>
            <a:r>
              <a:rPr dirty="0" sz="1050" spc="15">
                <a:solidFill>
                  <a:srgbClr val="993300"/>
                </a:solidFill>
                <a:latin typeface="Courier New"/>
                <a:cs typeface="Courier New"/>
              </a:rPr>
              <a:t>“ </a:t>
            </a:r>
            <a:r>
              <a:rPr dirty="0" sz="1050" spc="15">
                <a:latin typeface="Courier New"/>
                <a:cs typeface="Courier New"/>
              </a:rPr>
              <a:t>+ </a:t>
            </a:r>
            <a:r>
              <a:rPr dirty="0" sz="1050" spc="10">
                <a:latin typeface="Courier New"/>
                <a:cs typeface="Courier New"/>
              </a:rPr>
              <a:t>location.</a:t>
            </a:r>
            <a:r>
              <a:rPr dirty="0" sz="1050" spc="10">
                <a:solidFill>
                  <a:srgbClr val="008000"/>
                </a:solidFill>
                <a:latin typeface="Courier New"/>
                <a:cs typeface="Courier New"/>
              </a:rPr>
              <a:t>x</a:t>
            </a:r>
            <a:r>
              <a:rPr dirty="0" sz="1050" spc="10">
                <a:latin typeface="Courier New"/>
                <a:cs typeface="Courier New"/>
              </a:rPr>
              <a:t>);  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“Y equals </a:t>
            </a:r>
            <a:r>
              <a:rPr dirty="0" sz="1050" spc="15">
                <a:solidFill>
                  <a:srgbClr val="993300"/>
                </a:solidFill>
                <a:latin typeface="Courier New"/>
                <a:cs typeface="Courier New"/>
              </a:rPr>
              <a:t>“ </a:t>
            </a:r>
            <a:r>
              <a:rPr dirty="0" sz="1050" spc="15">
                <a:latin typeface="Courier New"/>
                <a:cs typeface="Courier New"/>
              </a:rPr>
              <a:t>+</a:t>
            </a:r>
            <a:r>
              <a:rPr dirty="0" sz="1050" spc="50">
                <a:latin typeface="Courier New"/>
                <a:cs typeface="Courier New"/>
              </a:rPr>
              <a:t> </a:t>
            </a:r>
            <a:r>
              <a:rPr dirty="0" sz="1050" spc="10">
                <a:latin typeface="Courier New"/>
                <a:cs typeface="Courier New"/>
              </a:rPr>
              <a:t>location.</a:t>
            </a:r>
            <a:r>
              <a:rPr dirty="0" sz="1050" spc="10">
                <a:solidFill>
                  <a:srgbClr val="008000"/>
                </a:solidFill>
                <a:latin typeface="Courier New"/>
                <a:cs typeface="Courier New"/>
              </a:rPr>
              <a:t>y</a:t>
            </a:r>
            <a:r>
              <a:rPr dirty="0" sz="1050" spc="10">
                <a:latin typeface="Courier New"/>
                <a:cs typeface="Courier New"/>
              </a:rPr>
              <a:t>);</a:t>
            </a:r>
            <a:endParaRPr sz="1050">
              <a:latin typeface="Courier New"/>
              <a:cs typeface="Courier New"/>
            </a:endParaRPr>
          </a:p>
        </p:txBody>
      </p:sp>
      <p:sp>
        <p:nvSpPr>
          <p:cNvPr id="18" name="object 18"/>
          <p:cNvSpPr txBox="1"/>
          <p:nvPr/>
        </p:nvSpPr>
        <p:spPr>
          <a:xfrm>
            <a:off x="1678559" y="4194593"/>
            <a:ext cx="3398520" cy="501015"/>
          </a:xfrm>
          <a:prstGeom prst="rect">
            <a:avLst/>
          </a:prstGeom>
        </p:spPr>
        <p:txBody>
          <a:bodyPr wrap="square" lIns="0" tIns="16510" rIns="0" bIns="0" rtlCol="0" vert="horz">
            <a:spAutoFit/>
          </a:bodyPr>
          <a:lstStyle/>
          <a:p>
            <a:pPr marL="12700">
              <a:lnSpc>
                <a:spcPts val="1240"/>
              </a:lnSpc>
              <a:spcBef>
                <a:spcPts val="130"/>
              </a:spcBef>
            </a:pPr>
            <a:r>
              <a:rPr dirty="0" sz="1050" spc="10">
                <a:latin typeface="Courier New"/>
                <a:cs typeface="Courier New"/>
              </a:rPr>
              <a:t>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a:t>
            </a:r>
            <a:r>
              <a:rPr dirty="0" sz="1050" spc="10">
                <a:latin typeface="Courier New"/>
                <a:cs typeface="Courier New"/>
              </a:rPr>
              <a:t>\</a:t>
            </a:r>
            <a:r>
              <a:rPr dirty="0" sz="1050" spc="10">
                <a:solidFill>
                  <a:srgbClr val="993300"/>
                </a:solidFill>
                <a:latin typeface="Courier New"/>
                <a:cs typeface="Courier New"/>
              </a:rPr>
              <a:t>nMoving </a:t>
            </a:r>
            <a:r>
              <a:rPr dirty="0" sz="1050" spc="15">
                <a:solidFill>
                  <a:srgbClr val="993300"/>
                </a:solidFill>
                <a:latin typeface="Courier New"/>
                <a:cs typeface="Courier New"/>
              </a:rPr>
              <a:t>to </a:t>
            </a:r>
            <a:r>
              <a:rPr dirty="0" sz="1050" spc="10">
                <a:solidFill>
                  <a:srgbClr val="993300"/>
                </a:solidFill>
                <a:latin typeface="Courier New"/>
                <a:cs typeface="Courier New"/>
              </a:rPr>
              <a:t>(7,</a:t>
            </a:r>
            <a:r>
              <a:rPr dirty="0" sz="1050" spc="30">
                <a:solidFill>
                  <a:srgbClr val="993300"/>
                </a:solidFill>
                <a:latin typeface="Courier New"/>
                <a:cs typeface="Courier New"/>
              </a:rPr>
              <a:t> </a:t>
            </a:r>
            <a:r>
              <a:rPr dirty="0" sz="1050" spc="10">
                <a:solidFill>
                  <a:srgbClr val="993300"/>
                </a:solidFill>
                <a:latin typeface="Courier New"/>
                <a:cs typeface="Courier New"/>
              </a:rPr>
              <a:t>6)”</a:t>
            </a:r>
            <a:r>
              <a:rPr dirty="0" sz="1050" spc="10">
                <a:latin typeface="Courier New"/>
                <a:cs typeface="Courier New"/>
              </a:rPr>
              <a:t>);</a:t>
            </a:r>
            <a:endParaRPr sz="1050">
              <a:latin typeface="Courier New"/>
              <a:cs typeface="Courier New"/>
            </a:endParaRPr>
          </a:p>
          <a:p>
            <a:pPr marL="12700">
              <a:lnSpc>
                <a:spcPts val="1225"/>
              </a:lnSpc>
            </a:pPr>
            <a:r>
              <a:rPr dirty="0" sz="1050" spc="10">
                <a:latin typeface="Courier New"/>
                <a:cs typeface="Courier New"/>
              </a:rPr>
              <a:t>location.</a:t>
            </a:r>
            <a:r>
              <a:rPr dirty="0" sz="1050" spc="10">
                <a:solidFill>
                  <a:srgbClr val="008000"/>
                </a:solidFill>
                <a:latin typeface="Courier New"/>
                <a:cs typeface="Courier New"/>
              </a:rPr>
              <a:t>x </a:t>
            </a:r>
            <a:r>
              <a:rPr dirty="0" sz="1050" spc="15">
                <a:latin typeface="Courier New"/>
                <a:cs typeface="Courier New"/>
              </a:rPr>
              <a:t>=</a:t>
            </a:r>
            <a:r>
              <a:rPr dirty="0" sz="1050" spc="-45">
                <a:latin typeface="Courier New"/>
                <a:cs typeface="Courier New"/>
              </a:rPr>
              <a:t> </a:t>
            </a:r>
            <a:r>
              <a:rPr dirty="0" sz="1050" spc="15">
                <a:latin typeface="Courier New"/>
                <a:cs typeface="Courier New"/>
              </a:rPr>
              <a:t>7;</a:t>
            </a:r>
            <a:endParaRPr sz="1050">
              <a:latin typeface="Courier New"/>
              <a:cs typeface="Courier New"/>
            </a:endParaRPr>
          </a:p>
          <a:p>
            <a:pPr marL="12700">
              <a:lnSpc>
                <a:spcPts val="1240"/>
              </a:lnSpc>
            </a:pPr>
            <a:r>
              <a:rPr dirty="0" sz="1050" spc="10">
                <a:latin typeface="Courier New"/>
                <a:cs typeface="Courier New"/>
              </a:rPr>
              <a:t>location.</a:t>
            </a:r>
            <a:r>
              <a:rPr dirty="0" sz="1050" spc="10">
                <a:solidFill>
                  <a:srgbClr val="008000"/>
                </a:solidFill>
                <a:latin typeface="Courier New"/>
                <a:cs typeface="Courier New"/>
              </a:rPr>
              <a:t>y </a:t>
            </a:r>
            <a:r>
              <a:rPr dirty="0" sz="1050" spc="15">
                <a:latin typeface="Courier New"/>
                <a:cs typeface="Courier New"/>
              </a:rPr>
              <a:t>=</a:t>
            </a:r>
            <a:r>
              <a:rPr dirty="0" sz="1050" spc="-45">
                <a:latin typeface="Courier New"/>
                <a:cs typeface="Courier New"/>
              </a:rPr>
              <a:t> </a:t>
            </a:r>
            <a:r>
              <a:rPr dirty="0" sz="1050" spc="15">
                <a:latin typeface="Courier New"/>
                <a:cs typeface="Courier New"/>
              </a:rPr>
              <a:t>6;</a:t>
            </a:r>
            <a:endParaRPr sz="1050">
              <a:latin typeface="Courier New"/>
              <a:cs typeface="Courier New"/>
            </a:endParaRPr>
          </a:p>
        </p:txBody>
      </p:sp>
      <p:sp>
        <p:nvSpPr>
          <p:cNvPr id="19" name="object 19"/>
          <p:cNvSpPr txBox="1"/>
          <p:nvPr/>
        </p:nvSpPr>
        <p:spPr>
          <a:xfrm>
            <a:off x="1678559" y="4816540"/>
            <a:ext cx="3728085" cy="501015"/>
          </a:xfrm>
          <a:prstGeom prst="rect">
            <a:avLst/>
          </a:prstGeom>
        </p:spPr>
        <p:txBody>
          <a:bodyPr wrap="square" lIns="0" tIns="26034" rIns="0" bIns="0" rtlCol="0" vert="horz">
            <a:spAutoFit/>
          </a:bodyPr>
          <a:lstStyle/>
          <a:p>
            <a:pPr marL="12700" marR="5080">
              <a:lnSpc>
                <a:spcPts val="1220"/>
              </a:lnSpc>
              <a:spcBef>
                <a:spcPts val="204"/>
              </a:spcBef>
            </a:pPr>
            <a:r>
              <a:rPr dirty="0" sz="1050" spc="10">
                <a:latin typeface="Courier New"/>
                <a:cs typeface="Courier New"/>
              </a:rPr>
              <a:t>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“\nEnding location:”</a:t>
            </a:r>
            <a:r>
              <a:rPr dirty="0" sz="1050" spc="10">
                <a:latin typeface="Courier New"/>
                <a:cs typeface="Courier New"/>
              </a:rPr>
              <a:t>);  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“X equals </a:t>
            </a:r>
            <a:r>
              <a:rPr dirty="0" sz="1050" spc="15">
                <a:solidFill>
                  <a:srgbClr val="993300"/>
                </a:solidFill>
                <a:latin typeface="Courier New"/>
                <a:cs typeface="Courier New"/>
              </a:rPr>
              <a:t>“ </a:t>
            </a:r>
            <a:r>
              <a:rPr dirty="0" sz="1050" spc="15">
                <a:latin typeface="Courier New"/>
                <a:cs typeface="Courier New"/>
              </a:rPr>
              <a:t>+ </a:t>
            </a:r>
            <a:r>
              <a:rPr dirty="0" sz="1050" spc="10">
                <a:latin typeface="Courier New"/>
                <a:cs typeface="Courier New"/>
              </a:rPr>
              <a:t>location.</a:t>
            </a:r>
            <a:r>
              <a:rPr dirty="0" sz="1050" spc="10">
                <a:solidFill>
                  <a:srgbClr val="008000"/>
                </a:solidFill>
                <a:latin typeface="Courier New"/>
                <a:cs typeface="Courier New"/>
              </a:rPr>
              <a:t>x</a:t>
            </a:r>
            <a:r>
              <a:rPr dirty="0" sz="1050" spc="10">
                <a:latin typeface="Courier New"/>
                <a:cs typeface="Courier New"/>
              </a:rPr>
              <a:t>);  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“Y equals </a:t>
            </a:r>
            <a:r>
              <a:rPr dirty="0" sz="1050" spc="15">
                <a:solidFill>
                  <a:srgbClr val="993300"/>
                </a:solidFill>
                <a:latin typeface="Courier New"/>
                <a:cs typeface="Courier New"/>
              </a:rPr>
              <a:t>“ </a:t>
            </a:r>
            <a:r>
              <a:rPr dirty="0" sz="1050" spc="15">
                <a:latin typeface="Courier New"/>
                <a:cs typeface="Courier New"/>
              </a:rPr>
              <a:t>+</a:t>
            </a:r>
            <a:r>
              <a:rPr dirty="0" sz="1050" spc="50">
                <a:latin typeface="Courier New"/>
                <a:cs typeface="Courier New"/>
              </a:rPr>
              <a:t> </a:t>
            </a:r>
            <a:r>
              <a:rPr dirty="0" sz="1050" spc="10">
                <a:latin typeface="Courier New"/>
                <a:cs typeface="Courier New"/>
              </a:rPr>
              <a:t>location.</a:t>
            </a:r>
            <a:r>
              <a:rPr dirty="0" sz="1050" spc="10">
                <a:solidFill>
                  <a:srgbClr val="008000"/>
                </a:solidFill>
                <a:latin typeface="Courier New"/>
                <a:cs typeface="Courier New"/>
              </a:rPr>
              <a:t>y</a:t>
            </a:r>
            <a:r>
              <a:rPr dirty="0" sz="1050" spc="10">
                <a:latin typeface="Courier New"/>
                <a:cs typeface="Courier New"/>
              </a:rPr>
              <a:t>);</a:t>
            </a:r>
            <a:endParaRPr sz="1050">
              <a:latin typeface="Courier New"/>
              <a:cs typeface="Courier New"/>
            </a:endParaRPr>
          </a:p>
        </p:txBody>
      </p:sp>
      <p:sp>
        <p:nvSpPr>
          <p:cNvPr id="20" name="object 20"/>
          <p:cNvSpPr txBox="1"/>
          <p:nvPr/>
        </p:nvSpPr>
        <p:spPr>
          <a:xfrm>
            <a:off x="1349479" y="5283000"/>
            <a:ext cx="107950" cy="190500"/>
          </a:xfrm>
          <a:prstGeom prst="rect">
            <a:avLst/>
          </a:prstGeom>
        </p:spPr>
        <p:txBody>
          <a:bodyPr wrap="square" lIns="0" tIns="16510" rIns="0" bIns="0" rtlCol="0" vert="horz">
            <a:spAutoFit/>
          </a:bodyPr>
          <a:lstStyle/>
          <a:p>
            <a:pPr marL="12700">
              <a:lnSpc>
                <a:spcPct val="100000"/>
              </a:lnSpc>
              <a:spcBef>
                <a:spcPts val="130"/>
              </a:spcBef>
            </a:pPr>
            <a:r>
              <a:rPr dirty="0" sz="1050" spc="15">
                <a:latin typeface="Courier New"/>
                <a:cs typeface="Courier New"/>
              </a:rPr>
              <a:t>}</a:t>
            </a:r>
            <a:endParaRPr sz="1050">
              <a:latin typeface="Courier New"/>
              <a:cs typeface="Courier New"/>
            </a:endParaRPr>
          </a:p>
        </p:txBody>
      </p:sp>
      <p:sp>
        <p:nvSpPr>
          <p:cNvPr id="21" name="object 21"/>
          <p:cNvSpPr txBox="1"/>
          <p:nvPr/>
        </p:nvSpPr>
        <p:spPr>
          <a:xfrm>
            <a:off x="691315" y="3106187"/>
            <a:ext cx="436880" cy="2522855"/>
          </a:xfrm>
          <a:prstGeom prst="rect">
            <a:avLst/>
          </a:prstGeom>
        </p:spPr>
        <p:txBody>
          <a:bodyPr wrap="square" lIns="0" tIns="16510" rIns="0" bIns="0" rtlCol="0" vert="horz">
            <a:spAutoFit/>
          </a:bodyPr>
          <a:lstStyle/>
          <a:p>
            <a:pPr algn="ctr" marR="74295">
              <a:lnSpc>
                <a:spcPts val="1240"/>
              </a:lnSpc>
              <a:spcBef>
                <a:spcPts val="130"/>
              </a:spcBef>
            </a:pPr>
            <a:r>
              <a:rPr dirty="0" sz="1050" spc="15">
                <a:latin typeface="Courier New"/>
                <a:cs typeface="Courier New"/>
              </a:rPr>
              <a:t>7:</a:t>
            </a:r>
            <a:endParaRPr sz="1050">
              <a:latin typeface="Courier New"/>
              <a:cs typeface="Courier New"/>
            </a:endParaRPr>
          </a:p>
          <a:p>
            <a:pPr algn="ctr" marR="74295">
              <a:lnSpc>
                <a:spcPts val="1225"/>
              </a:lnSpc>
            </a:pPr>
            <a:r>
              <a:rPr dirty="0" sz="1050" spc="15">
                <a:latin typeface="Courier New"/>
                <a:cs typeface="Courier New"/>
              </a:rPr>
              <a:t>8:</a:t>
            </a:r>
            <a:endParaRPr sz="1050">
              <a:latin typeface="Courier New"/>
              <a:cs typeface="Courier New"/>
            </a:endParaRPr>
          </a:p>
          <a:p>
            <a:pPr algn="ctr" marR="74295">
              <a:lnSpc>
                <a:spcPts val="1225"/>
              </a:lnSpc>
            </a:pPr>
            <a:r>
              <a:rPr dirty="0" sz="1050" spc="15">
                <a:latin typeface="Courier New"/>
                <a:cs typeface="Courier New"/>
              </a:rPr>
              <a:t>9:</a:t>
            </a:r>
            <a:endParaRPr sz="1050">
              <a:latin typeface="Courier New"/>
              <a:cs typeface="Courier New"/>
            </a:endParaRPr>
          </a:p>
          <a:p>
            <a:pPr algn="ctr" marR="156845">
              <a:lnSpc>
                <a:spcPts val="1225"/>
              </a:lnSpc>
            </a:pPr>
            <a:r>
              <a:rPr dirty="0" sz="1050" spc="10">
                <a:latin typeface="Courier New"/>
                <a:cs typeface="Courier New"/>
              </a:rPr>
              <a:t>10</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11</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12</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13</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14</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15</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16</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17</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18</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19</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20</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21</a:t>
            </a:r>
            <a:r>
              <a:rPr dirty="0" sz="1050" spc="15">
                <a:latin typeface="Courier New"/>
                <a:cs typeface="Courier New"/>
              </a:rPr>
              <a:t>:</a:t>
            </a:r>
            <a:endParaRPr sz="1050">
              <a:latin typeface="Courier New"/>
              <a:cs typeface="Courier New"/>
            </a:endParaRPr>
          </a:p>
          <a:p>
            <a:pPr marL="12700">
              <a:lnSpc>
                <a:spcPts val="1240"/>
              </a:lnSpc>
            </a:pPr>
            <a:r>
              <a:rPr dirty="0" sz="1050" spc="10">
                <a:latin typeface="Courier New"/>
                <a:cs typeface="Courier New"/>
              </a:rPr>
              <a:t>22:</a:t>
            </a:r>
            <a:r>
              <a:rPr dirty="0" sz="1050" spc="-60">
                <a:latin typeface="Courier New"/>
                <a:cs typeface="Courier New"/>
              </a:rPr>
              <a:t> </a:t>
            </a:r>
            <a:r>
              <a:rPr dirty="0" sz="1050" spc="15">
                <a:latin typeface="Courier New"/>
                <a:cs typeface="Courier New"/>
              </a:rPr>
              <a:t>}</a:t>
            </a:r>
            <a:endParaRPr sz="1050">
              <a:latin typeface="Courier New"/>
              <a:cs typeface="Courier New"/>
            </a:endParaRPr>
          </a:p>
        </p:txBody>
      </p:sp>
      <p:sp>
        <p:nvSpPr>
          <p:cNvPr id="22" name="object 22"/>
          <p:cNvSpPr txBox="1"/>
          <p:nvPr/>
        </p:nvSpPr>
        <p:spPr>
          <a:xfrm>
            <a:off x="444507" y="5822629"/>
            <a:ext cx="4933950" cy="245110"/>
          </a:xfrm>
          <a:prstGeom prst="rect">
            <a:avLst/>
          </a:prstGeom>
        </p:spPr>
        <p:txBody>
          <a:bodyPr wrap="square" lIns="0" tIns="11430" rIns="0" bIns="0" rtlCol="0" vert="horz">
            <a:spAutoFit/>
          </a:bodyPr>
          <a:lstStyle/>
          <a:p>
            <a:pPr marL="12700">
              <a:lnSpc>
                <a:spcPct val="100000"/>
              </a:lnSpc>
              <a:spcBef>
                <a:spcPts val="90"/>
              </a:spcBef>
            </a:pPr>
            <a:r>
              <a:rPr dirty="0" sz="1450" spc="-10">
                <a:latin typeface="Times New Roman"/>
                <a:cs typeface="Times New Roman"/>
              </a:rPr>
              <a:t>When you run this application, the output should match </a:t>
            </a:r>
            <a:r>
              <a:rPr dirty="0" u="sng" sz="1450" spc="-10">
                <a:solidFill>
                  <a:srgbClr val="0000ED"/>
                </a:solidFill>
                <a:uFill>
                  <a:solidFill>
                    <a:srgbClr val="0000ED"/>
                  </a:solidFill>
                </a:uFill>
                <a:latin typeface="Times New Roman"/>
                <a:cs typeface="Times New Roman"/>
                <a:hlinkClick r:id="rId2" action="ppaction://hlinksldjump"/>
              </a:rPr>
              <a:t>Figure</a:t>
            </a:r>
            <a:r>
              <a:rPr dirty="0" u="sng" sz="1450" spc="105">
                <a:solidFill>
                  <a:srgbClr val="0000ED"/>
                </a:solidFill>
                <a:uFill>
                  <a:solidFill>
                    <a:srgbClr val="0000ED"/>
                  </a:solidFill>
                </a:uFill>
                <a:latin typeface="Times New Roman"/>
                <a:cs typeface="Times New Roman"/>
                <a:hlinkClick r:id="rId2" action="ppaction://hlinksldjump"/>
              </a:rPr>
              <a:t> </a:t>
            </a:r>
            <a:r>
              <a:rPr dirty="0" u="sng" sz="1450" spc="-5">
                <a:solidFill>
                  <a:srgbClr val="0000ED"/>
                </a:solidFill>
                <a:uFill>
                  <a:solidFill>
                    <a:srgbClr val="0000ED"/>
                  </a:solidFill>
                </a:uFill>
                <a:latin typeface="Times New Roman"/>
                <a:cs typeface="Times New Roman"/>
                <a:hlinkClick r:id="rId2" action="ppaction://hlinksldjump"/>
              </a:rPr>
              <a:t>3.2</a:t>
            </a:r>
            <a:r>
              <a:rPr dirty="0" sz="1450" spc="-5">
                <a:latin typeface="Times New Roman"/>
                <a:cs typeface="Times New Roman"/>
              </a:rPr>
              <a:t>.</a:t>
            </a:r>
            <a:endParaRPr sz="1450">
              <a:latin typeface="Times New Roman"/>
              <a:cs typeface="Times New Roman"/>
            </a:endParaRPr>
          </a:p>
        </p:txBody>
      </p:sp>
      <p:sp>
        <p:nvSpPr>
          <p:cNvPr id="23" name="object 23"/>
          <p:cNvSpPr/>
          <p:nvPr/>
        </p:nvSpPr>
        <p:spPr>
          <a:xfrm>
            <a:off x="1599844" y="6155448"/>
            <a:ext cx="4369460" cy="2496934"/>
          </a:xfrm>
          <a:prstGeom prst="rect">
            <a:avLst/>
          </a:prstGeom>
          <a:blipFill>
            <a:blip r:embed="rId3" cstate="print"/>
            <a:stretch>
              <a:fillRect/>
            </a:stretch>
          </a:blipFill>
        </p:spPr>
        <p:txBody>
          <a:bodyPr wrap="square" lIns="0" tIns="0" rIns="0" bIns="0" rtlCol="0"/>
          <a:lstStyle/>
          <a:p/>
        </p:txBody>
      </p:sp>
      <p:sp>
        <p:nvSpPr>
          <p:cNvPr id="24" name="object 24"/>
          <p:cNvSpPr txBox="1"/>
          <p:nvPr/>
        </p:nvSpPr>
        <p:spPr>
          <a:xfrm>
            <a:off x="444503" y="8630529"/>
            <a:ext cx="6589395" cy="1388745"/>
          </a:xfrm>
          <a:prstGeom prst="rect">
            <a:avLst/>
          </a:prstGeom>
        </p:spPr>
        <p:txBody>
          <a:bodyPr wrap="square" lIns="0" tIns="93345" rIns="0" bIns="0" rtlCol="0" vert="horz">
            <a:spAutoFit/>
          </a:bodyPr>
          <a:lstStyle/>
          <a:p>
            <a:pPr marL="889000">
              <a:lnSpc>
                <a:spcPct val="100000"/>
              </a:lnSpc>
              <a:spcBef>
                <a:spcPts val="735"/>
              </a:spcBef>
            </a:pPr>
            <a:r>
              <a:rPr dirty="0" sz="1450" spc="-15" b="1">
                <a:solidFill>
                  <a:srgbClr val="666666"/>
                </a:solidFill>
                <a:latin typeface="Times New Roman"/>
                <a:cs typeface="Times New Roman"/>
              </a:rPr>
              <a:t>FIGURE </a:t>
            </a:r>
            <a:r>
              <a:rPr dirty="0" sz="1450" spc="-5" b="1">
                <a:solidFill>
                  <a:srgbClr val="666666"/>
                </a:solidFill>
                <a:latin typeface="Times New Roman"/>
                <a:cs typeface="Times New Roman"/>
              </a:rPr>
              <a:t>3.2 </a:t>
            </a:r>
            <a:r>
              <a:rPr dirty="0" sz="1450" spc="-10">
                <a:latin typeface="Times New Roman"/>
                <a:cs typeface="Times New Roman"/>
              </a:rPr>
              <a:t>Setting and displaying an </a:t>
            </a:r>
            <a:r>
              <a:rPr dirty="0" sz="1450" spc="-20">
                <a:latin typeface="Times New Roman"/>
                <a:cs typeface="Times New Roman"/>
              </a:rPr>
              <a:t>object’s </a:t>
            </a:r>
            <a:r>
              <a:rPr dirty="0" sz="1450" spc="-10">
                <a:latin typeface="Times New Roman"/>
                <a:cs typeface="Times New Roman"/>
              </a:rPr>
              <a:t>instance</a:t>
            </a:r>
            <a:r>
              <a:rPr dirty="0" sz="1450" spc="55">
                <a:latin typeface="Times New Roman"/>
                <a:cs typeface="Times New Roman"/>
              </a:rPr>
              <a:t> </a:t>
            </a:r>
            <a:r>
              <a:rPr dirty="0" sz="1450" spc="-10">
                <a:latin typeface="Times New Roman"/>
                <a:cs typeface="Times New Roman"/>
              </a:rPr>
              <a:t>variables.</a:t>
            </a:r>
            <a:endParaRPr sz="1450">
              <a:latin typeface="Times New Roman"/>
              <a:cs typeface="Times New Roman"/>
            </a:endParaRPr>
          </a:p>
          <a:p>
            <a:pPr marL="12700" marR="243204">
              <a:lnSpc>
                <a:spcPct val="103499"/>
              </a:lnSpc>
              <a:spcBef>
                <a:spcPts val="580"/>
              </a:spcBef>
            </a:pPr>
            <a:r>
              <a:rPr dirty="0" sz="1450" spc="-10">
                <a:latin typeface="Times New Roman"/>
                <a:cs typeface="Times New Roman"/>
              </a:rPr>
              <a:t>In</a:t>
            </a:r>
            <a:r>
              <a:rPr dirty="0" sz="1450">
                <a:latin typeface="Times New Roman"/>
                <a:cs typeface="Times New Roman"/>
              </a:rPr>
              <a:t> </a:t>
            </a:r>
            <a:r>
              <a:rPr dirty="0" sz="1450" spc="-10">
                <a:latin typeface="Times New Roman"/>
                <a:cs typeface="Times New Roman"/>
              </a:rPr>
              <a:t>this</a:t>
            </a:r>
            <a:r>
              <a:rPr dirty="0" sz="1450">
                <a:latin typeface="Times New Roman"/>
                <a:cs typeface="Times New Roman"/>
              </a:rPr>
              <a:t> </a:t>
            </a:r>
            <a:r>
              <a:rPr dirty="0" sz="1450" spc="-10">
                <a:latin typeface="Times New Roman"/>
                <a:cs typeface="Times New Roman"/>
              </a:rPr>
              <a:t>application,</a:t>
            </a:r>
            <a:r>
              <a:rPr dirty="0" sz="1450">
                <a:latin typeface="Times New Roman"/>
                <a:cs typeface="Times New Roman"/>
              </a:rPr>
              <a:t> </a:t>
            </a:r>
            <a:r>
              <a:rPr dirty="0" sz="1450" spc="-10">
                <a:latin typeface="Times New Roman"/>
                <a:cs typeface="Times New Roman"/>
              </a:rPr>
              <a:t>you</a:t>
            </a:r>
            <a:r>
              <a:rPr dirty="0" sz="1450" spc="5">
                <a:latin typeface="Times New Roman"/>
                <a:cs typeface="Times New Roman"/>
              </a:rPr>
              <a:t> </a:t>
            </a:r>
            <a:r>
              <a:rPr dirty="0" sz="1450" spc="-10">
                <a:latin typeface="Times New Roman"/>
                <a:cs typeface="Times New Roman"/>
              </a:rPr>
              <a:t>create</a:t>
            </a:r>
            <a:r>
              <a:rPr dirty="0" sz="1450">
                <a:latin typeface="Times New Roman"/>
                <a:cs typeface="Times New Roman"/>
              </a:rPr>
              <a:t> </a:t>
            </a:r>
            <a:r>
              <a:rPr dirty="0" sz="1450" spc="-10">
                <a:latin typeface="Times New Roman"/>
                <a:cs typeface="Times New Roman"/>
              </a:rPr>
              <a:t>an</a:t>
            </a:r>
            <a:r>
              <a:rPr dirty="0" sz="1450">
                <a:latin typeface="Times New Roman"/>
                <a:cs typeface="Times New Roman"/>
              </a:rPr>
              <a:t> </a:t>
            </a:r>
            <a:r>
              <a:rPr dirty="0" sz="1450" spc="-10">
                <a:latin typeface="Times New Roman"/>
                <a:cs typeface="Times New Roman"/>
              </a:rPr>
              <a:t>instance</a:t>
            </a:r>
            <a:r>
              <a:rPr dirty="0" sz="1450" spc="5">
                <a:latin typeface="Times New Roman"/>
                <a:cs typeface="Times New Roman"/>
              </a:rPr>
              <a:t> </a:t>
            </a:r>
            <a:r>
              <a:rPr dirty="0" sz="1450" spc="-5">
                <a:latin typeface="Times New Roman"/>
                <a:cs typeface="Times New Roman"/>
              </a:rPr>
              <a:t>of</a:t>
            </a:r>
            <a:r>
              <a:rPr dirty="0" sz="1450">
                <a:latin typeface="Times New Roman"/>
                <a:cs typeface="Times New Roman"/>
              </a:rPr>
              <a:t> </a:t>
            </a:r>
            <a:r>
              <a:rPr dirty="0" sz="1450" spc="-15">
                <a:latin typeface="Courier New"/>
                <a:cs typeface="Courier New"/>
              </a:rPr>
              <a:t>Point</a:t>
            </a:r>
            <a:r>
              <a:rPr dirty="0" sz="1450" spc="-509">
                <a:latin typeface="Courier New"/>
                <a:cs typeface="Courier New"/>
              </a:rPr>
              <a:t> </a:t>
            </a:r>
            <a:r>
              <a:rPr dirty="0" sz="1450" spc="-10">
                <a:latin typeface="Times New Roman"/>
                <a:cs typeface="Times New Roman"/>
              </a:rPr>
              <a:t>where</a:t>
            </a:r>
            <a:r>
              <a:rPr dirty="0" sz="1450" spc="5">
                <a:latin typeface="Times New Roman"/>
                <a:cs typeface="Times New Roman"/>
              </a:rPr>
              <a:t> </a:t>
            </a:r>
            <a:r>
              <a:rPr dirty="0" sz="1450" spc="-10">
                <a:latin typeface="Courier New"/>
                <a:cs typeface="Courier New"/>
              </a:rPr>
              <a:t>x</a:t>
            </a:r>
            <a:r>
              <a:rPr dirty="0" sz="1450" spc="-509">
                <a:latin typeface="Courier New"/>
                <a:cs typeface="Courier New"/>
              </a:rPr>
              <a:t> </a:t>
            </a:r>
            <a:r>
              <a:rPr dirty="0" sz="1450" spc="-10">
                <a:latin typeface="Times New Roman"/>
                <a:cs typeface="Times New Roman"/>
              </a:rPr>
              <a:t>equals</a:t>
            </a:r>
            <a:r>
              <a:rPr dirty="0" sz="1450">
                <a:latin typeface="Times New Roman"/>
                <a:cs typeface="Times New Roman"/>
              </a:rPr>
              <a:t> </a:t>
            </a:r>
            <a:r>
              <a:rPr dirty="0" sz="1450" spc="-10">
                <a:latin typeface="Times New Roman"/>
                <a:cs typeface="Times New Roman"/>
              </a:rPr>
              <a:t>4</a:t>
            </a:r>
            <a:r>
              <a:rPr dirty="0" sz="1450" spc="5">
                <a:latin typeface="Times New Roman"/>
                <a:cs typeface="Times New Roman"/>
              </a:rPr>
              <a:t> </a:t>
            </a:r>
            <a:r>
              <a:rPr dirty="0" sz="1450" spc="-10">
                <a:latin typeface="Times New Roman"/>
                <a:cs typeface="Times New Roman"/>
              </a:rPr>
              <a:t>and</a:t>
            </a:r>
            <a:r>
              <a:rPr dirty="0" sz="1450">
                <a:latin typeface="Times New Roman"/>
                <a:cs typeface="Times New Roman"/>
              </a:rPr>
              <a:t> </a:t>
            </a:r>
            <a:r>
              <a:rPr dirty="0" sz="1450" spc="-10">
                <a:latin typeface="Courier New"/>
                <a:cs typeface="Courier New"/>
              </a:rPr>
              <a:t>y</a:t>
            </a:r>
            <a:r>
              <a:rPr dirty="0" sz="1450" spc="-509">
                <a:latin typeface="Courier New"/>
                <a:cs typeface="Courier New"/>
              </a:rPr>
              <a:t> </a:t>
            </a:r>
            <a:r>
              <a:rPr dirty="0" sz="1450" spc="-10">
                <a:latin typeface="Times New Roman"/>
                <a:cs typeface="Times New Roman"/>
              </a:rPr>
              <a:t>equals</a:t>
            </a:r>
            <a:r>
              <a:rPr dirty="0" sz="1450" spc="5">
                <a:latin typeface="Times New Roman"/>
                <a:cs typeface="Times New Roman"/>
              </a:rPr>
              <a:t> </a:t>
            </a:r>
            <a:r>
              <a:rPr dirty="0" sz="1450" spc="-10">
                <a:latin typeface="Times New Roman"/>
                <a:cs typeface="Times New Roman"/>
              </a:rPr>
              <a:t>13  (line 8). These individual values are retrieved using </a:t>
            </a:r>
            <a:r>
              <a:rPr dirty="0" sz="1450" spc="-5">
                <a:latin typeface="Times New Roman"/>
                <a:cs typeface="Times New Roman"/>
              </a:rPr>
              <a:t>dot</a:t>
            </a:r>
            <a:r>
              <a:rPr dirty="0" sz="1450" spc="45">
                <a:latin typeface="Times New Roman"/>
                <a:cs typeface="Times New Roman"/>
              </a:rPr>
              <a:t> </a:t>
            </a:r>
            <a:r>
              <a:rPr dirty="0" sz="1450" spc="-10">
                <a:latin typeface="Times New Roman"/>
                <a:cs typeface="Times New Roman"/>
              </a:rPr>
              <a:t>notation.</a:t>
            </a:r>
            <a:endParaRPr sz="1450">
              <a:latin typeface="Times New Roman"/>
              <a:cs typeface="Times New Roman"/>
            </a:endParaRPr>
          </a:p>
          <a:p>
            <a:pPr marL="12700" marR="5080">
              <a:lnSpc>
                <a:spcPct val="103499"/>
              </a:lnSpc>
              <a:spcBef>
                <a:spcPts val="575"/>
              </a:spcBef>
            </a:pPr>
            <a:r>
              <a:rPr dirty="0" sz="1450" spc="-10">
                <a:latin typeface="Times New Roman"/>
                <a:cs typeface="Times New Roman"/>
              </a:rPr>
              <a:t>The</a:t>
            </a:r>
            <a:r>
              <a:rPr dirty="0" sz="1450">
                <a:latin typeface="Times New Roman"/>
                <a:cs typeface="Times New Roman"/>
              </a:rPr>
              <a:t> </a:t>
            </a:r>
            <a:r>
              <a:rPr dirty="0" sz="1450" spc="-10">
                <a:latin typeface="Times New Roman"/>
                <a:cs typeface="Times New Roman"/>
              </a:rPr>
              <a:t>value</a:t>
            </a:r>
            <a:r>
              <a:rPr dirty="0" sz="1450">
                <a:latin typeface="Times New Roman"/>
                <a:cs typeface="Times New Roman"/>
              </a:rPr>
              <a:t> </a:t>
            </a:r>
            <a:r>
              <a:rPr dirty="0" sz="1450" spc="-5">
                <a:latin typeface="Times New Roman"/>
                <a:cs typeface="Times New Roman"/>
              </a:rPr>
              <a:t>of</a:t>
            </a:r>
            <a:r>
              <a:rPr dirty="0" sz="1450">
                <a:latin typeface="Times New Roman"/>
                <a:cs typeface="Times New Roman"/>
              </a:rPr>
              <a:t> </a:t>
            </a:r>
            <a:r>
              <a:rPr dirty="0" sz="1450" spc="-10">
                <a:latin typeface="Courier New"/>
                <a:cs typeface="Courier New"/>
              </a:rPr>
              <a:t>x</a:t>
            </a:r>
            <a:r>
              <a:rPr dirty="0" sz="1450" spc="-505">
                <a:latin typeface="Courier New"/>
                <a:cs typeface="Courier New"/>
              </a:rPr>
              <a:t> </a:t>
            </a:r>
            <a:r>
              <a:rPr dirty="0" sz="1450" spc="-10">
                <a:latin typeface="Times New Roman"/>
                <a:cs typeface="Times New Roman"/>
              </a:rPr>
              <a:t>is</a:t>
            </a:r>
            <a:r>
              <a:rPr dirty="0" sz="1450">
                <a:latin typeface="Times New Roman"/>
                <a:cs typeface="Times New Roman"/>
              </a:rPr>
              <a:t> </a:t>
            </a:r>
            <a:r>
              <a:rPr dirty="0" sz="1450" spc="-10">
                <a:latin typeface="Times New Roman"/>
                <a:cs typeface="Times New Roman"/>
              </a:rPr>
              <a:t>changed</a:t>
            </a:r>
            <a:r>
              <a:rPr dirty="0" sz="1450">
                <a:latin typeface="Times New Roman"/>
                <a:cs typeface="Times New Roman"/>
              </a:rPr>
              <a:t> </a:t>
            </a:r>
            <a:r>
              <a:rPr dirty="0" sz="1450" spc="-10">
                <a:latin typeface="Times New Roman"/>
                <a:cs typeface="Times New Roman"/>
              </a:rPr>
              <a:t>to</a:t>
            </a:r>
            <a:r>
              <a:rPr dirty="0" sz="1450">
                <a:latin typeface="Times New Roman"/>
                <a:cs typeface="Times New Roman"/>
              </a:rPr>
              <a:t> </a:t>
            </a:r>
            <a:r>
              <a:rPr dirty="0" sz="1450" spc="-10">
                <a:latin typeface="Times New Roman"/>
                <a:cs typeface="Times New Roman"/>
              </a:rPr>
              <a:t>7</a:t>
            </a:r>
            <a:r>
              <a:rPr dirty="0" sz="1450" spc="5">
                <a:latin typeface="Times New Roman"/>
                <a:cs typeface="Times New Roman"/>
              </a:rPr>
              <a:t> </a:t>
            </a:r>
            <a:r>
              <a:rPr dirty="0" sz="1450" spc="-10">
                <a:latin typeface="Times New Roman"/>
                <a:cs typeface="Times New Roman"/>
              </a:rPr>
              <a:t>and</a:t>
            </a:r>
            <a:r>
              <a:rPr dirty="0" sz="1450">
                <a:latin typeface="Times New Roman"/>
                <a:cs typeface="Times New Roman"/>
              </a:rPr>
              <a:t> </a:t>
            </a:r>
            <a:r>
              <a:rPr dirty="0" sz="1450" spc="-10">
                <a:latin typeface="Courier New"/>
                <a:cs typeface="Courier New"/>
              </a:rPr>
              <a:t>y</a:t>
            </a:r>
            <a:r>
              <a:rPr dirty="0" sz="1450" spc="-509">
                <a:latin typeface="Courier New"/>
                <a:cs typeface="Courier New"/>
              </a:rPr>
              <a:t> </a:t>
            </a:r>
            <a:r>
              <a:rPr dirty="0" sz="1450" spc="-10">
                <a:latin typeface="Times New Roman"/>
                <a:cs typeface="Times New Roman"/>
              </a:rPr>
              <a:t>to</a:t>
            </a:r>
            <a:r>
              <a:rPr dirty="0" sz="1450">
                <a:latin typeface="Times New Roman"/>
                <a:cs typeface="Times New Roman"/>
              </a:rPr>
              <a:t> </a:t>
            </a:r>
            <a:r>
              <a:rPr dirty="0" sz="1450" spc="-10">
                <a:latin typeface="Times New Roman"/>
                <a:cs typeface="Times New Roman"/>
              </a:rPr>
              <a:t>6</a:t>
            </a:r>
            <a:r>
              <a:rPr dirty="0" sz="1450" spc="5">
                <a:latin typeface="Times New Roman"/>
                <a:cs typeface="Times New Roman"/>
              </a:rPr>
              <a:t> </a:t>
            </a:r>
            <a:r>
              <a:rPr dirty="0" sz="1450" spc="-10">
                <a:latin typeface="Times New Roman"/>
                <a:cs typeface="Times New Roman"/>
              </a:rPr>
              <a:t>(lines</a:t>
            </a:r>
            <a:r>
              <a:rPr dirty="0" sz="1450">
                <a:latin typeface="Times New Roman"/>
                <a:cs typeface="Times New Roman"/>
              </a:rPr>
              <a:t> </a:t>
            </a:r>
            <a:r>
              <a:rPr dirty="0" sz="1450" spc="-10">
                <a:latin typeface="Times New Roman"/>
                <a:cs typeface="Times New Roman"/>
              </a:rPr>
              <a:t>15–16).</a:t>
            </a:r>
            <a:r>
              <a:rPr dirty="0" sz="1450">
                <a:latin typeface="Times New Roman"/>
                <a:cs typeface="Times New Roman"/>
              </a:rPr>
              <a:t> </a:t>
            </a:r>
            <a:r>
              <a:rPr dirty="0" sz="1450" spc="-10">
                <a:latin typeface="Times New Roman"/>
                <a:cs typeface="Times New Roman"/>
              </a:rPr>
              <a:t>The</a:t>
            </a:r>
            <a:r>
              <a:rPr dirty="0" sz="1450" spc="5">
                <a:latin typeface="Times New Roman"/>
                <a:cs typeface="Times New Roman"/>
              </a:rPr>
              <a:t> </a:t>
            </a:r>
            <a:r>
              <a:rPr dirty="0" sz="1450" spc="-10">
                <a:latin typeface="Times New Roman"/>
                <a:cs typeface="Times New Roman"/>
              </a:rPr>
              <a:t>values</a:t>
            </a:r>
            <a:r>
              <a:rPr dirty="0" sz="1450">
                <a:latin typeface="Times New Roman"/>
                <a:cs typeface="Times New Roman"/>
              </a:rPr>
              <a:t> </a:t>
            </a:r>
            <a:r>
              <a:rPr dirty="0" sz="1450" spc="-10">
                <a:latin typeface="Times New Roman"/>
                <a:cs typeface="Times New Roman"/>
              </a:rPr>
              <a:t>are</a:t>
            </a:r>
            <a:r>
              <a:rPr dirty="0" sz="1450">
                <a:latin typeface="Times New Roman"/>
                <a:cs typeface="Times New Roman"/>
              </a:rPr>
              <a:t> </a:t>
            </a:r>
            <a:r>
              <a:rPr dirty="0" sz="1450" spc="-10">
                <a:latin typeface="Times New Roman"/>
                <a:cs typeface="Times New Roman"/>
              </a:rPr>
              <a:t>displayed</a:t>
            </a:r>
            <a:r>
              <a:rPr dirty="0" sz="1450">
                <a:latin typeface="Times New Roman"/>
                <a:cs typeface="Times New Roman"/>
              </a:rPr>
              <a:t> </a:t>
            </a:r>
            <a:r>
              <a:rPr dirty="0" sz="1450" spc="-10">
                <a:latin typeface="Times New Roman"/>
                <a:cs typeface="Times New Roman"/>
              </a:rPr>
              <a:t>again</a:t>
            </a:r>
            <a:r>
              <a:rPr dirty="0" sz="1450" spc="5">
                <a:latin typeface="Times New Roman"/>
                <a:cs typeface="Times New Roman"/>
              </a:rPr>
              <a:t> </a:t>
            </a:r>
            <a:r>
              <a:rPr dirty="0" sz="1450" spc="-10">
                <a:latin typeface="Times New Roman"/>
                <a:cs typeface="Times New Roman"/>
              </a:rPr>
              <a:t>to  show how they have</a:t>
            </a:r>
            <a:r>
              <a:rPr dirty="0" sz="1450" spc="5">
                <a:latin typeface="Times New Roman"/>
                <a:cs typeface="Times New Roman"/>
              </a:rPr>
              <a:t> </a:t>
            </a:r>
            <a:r>
              <a:rPr dirty="0" sz="1450" spc="-10">
                <a:latin typeface="Times New Roman"/>
                <a:cs typeface="Times New Roman"/>
              </a:rPr>
              <a:t>changed.</a:t>
            </a:r>
            <a:endParaRPr sz="1450">
              <a:latin typeface="Times New Roman"/>
              <a:cs typeface="Times New Roman"/>
            </a:endParaRPr>
          </a:p>
        </p:txBody>
      </p:sp>
      <p:sp>
        <p:nvSpPr>
          <p:cNvPr id="25" name="object 25"/>
          <p:cNvSpPr txBox="1">
            <a:spLocks noGrp="1"/>
          </p:cNvSpPr>
          <p:nvPr>
            <p:ph type="sldNum" idx="7" sz="quarter"/>
          </p:nvPr>
        </p:nvSpPr>
        <p:spPr>
          <a:prstGeom prst="rect"/>
        </p:spPr>
        <p:txBody>
          <a:bodyPr wrap="square" lIns="0" tIns="3175" rIns="0" bIns="0" rtlCol="0" vert="horz">
            <a:spAutoFit/>
          </a:bodyPr>
          <a:lstStyle/>
          <a:p>
            <a:pPr marL="12700">
              <a:lnSpc>
                <a:spcPct val="100000"/>
              </a:lnSpc>
              <a:spcBef>
                <a:spcPts val="25"/>
              </a:spcBef>
            </a:pPr>
            <a:r>
              <a:rPr dirty="0"/>
              <a:t>Page </a:t>
            </a:r>
            <a:fld id="{81D60167-4931-47E6-BA6A-407CBD079E47}" type="slidenum">
              <a:rPr dirty="0"/>
              <a:t>10</a:t>
            </a:fld>
            <a:r>
              <a:rPr dirty="0"/>
              <a:t> of</a:t>
            </a:r>
            <a:r>
              <a:rPr dirty="0" spc="-90"/>
              <a:t> </a:t>
            </a:r>
            <a:r>
              <a:rPr dirty="0"/>
              <a:t>22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255" y="4861244"/>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3" name="object 3"/>
          <p:cNvSpPr/>
          <p:nvPr/>
        </p:nvSpPr>
        <p:spPr>
          <a:xfrm>
            <a:off x="457255" y="4888683"/>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4" name="object 4"/>
          <p:cNvSpPr/>
          <p:nvPr/>
        </p:nvSpPr>
        <p:spPr>
          <a:xfrm>
            <a:off x="457255" y="4856671"/>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5" name="object 5"/>
          <p:cNvSpPr/>
          <p:nvPr/>
        </p:nvSpPr>
        <p:spPr>
          <a:xfrm>
            <a:off x="457253" y="4856671"/>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6" name="object 6"/>
          <p:cNvSpPr/>
          <p:nvPr/>
        </p:nvSpPr>
        <p:spPr>
          <a:xfrm>
            <a:off x="7093715" y="4865817"/>
            <a:ext cx="9525" cy="27940"/>
          </a:xfrm>
          <a:custGeom>
            <a:avLst/>
            <a:gdLst/>
            <a:ahLst/>
            <a:cxnLst/>
            <a:rect l="l" t="t" r="r" b="b"/>
            <a:pathLst>
              <a:path w="9525" h="27939">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7" name="object 7"/>
          <p:cNvSpPr/>
          <p:nvPr/>
        </p:nvSpPr>
        <p:spPr>
          <a:xfrm>
            <a:off x="7093714" y="4865817"/>
            <a:ext cx="9525" cy="27940"/>
          </a:xfrm>
          <a:custGeom>
            <a:avLst/>
            <a:gdLst/>
            <a:ahLst/>
            <a:cxnLst/>
            <a:rect l="l" t="t" r="r" b="b"/>
            <a:pathLst>
              <a:path w="9525" h="27939">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8" name="object 8"/>
          <p:cNvSpPr/>
          <p:nvPr/>
        </p:nvSpPr>
        <p:spPr>
          <a:xfrm>
            <a:off x="457255" y="6031967"/>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9" name="object 9"/>
          <p:cNvSpPr/>
          <p:nvPr/>
        </p:nvSpPr>
        <p:spPr>
          <a:xfrm>
            <a:off x="457255" y="6059406"/>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10" name="object 10"/>
          <p:cNvSpPr/>
          <p:nvPr/>
        </p:nvSpPr>
        <p:spPr>
          <a:xfrm>
            <a:off x="457255" y="6027394"/>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11" name="object 11"/>
          <p:cNvSpPr/>
          <p:nvPr/>
        </p:nvSpPr>
        <p:spPr>
          <a:xfrm>
            <a:off x="457253" y="6027394"/>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12" name="object 12"/>
          <p:cNvSpPr/>
          <p:nvPr/>
        </p:nvSpPr>
        <p:spPr>
          <a:xfrm>
            <a:off x="7093715" y="6036540"/>
            <a:ext cx="9525" cy="27940"/>
          </a:xfrm>
          <a:custGeom>
            <a:avLst/>
            <a:gdLst/>
            <a:ahLst/>
            <a:cxnLst/>
            <a:rect l="l" t="t" r="r" b="b"/>
            <a:pathLst>
              <a:path w="9525" h="27939">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13" name="object 13"/>
          <p:cNvSpPr/>
          <p:nvPr/>
        </p:nvSpPr>
        <p:spPr>
          <a:xfrm>
            <a:off x="7093714" y="6036540"/>
            <a:ext cx="9525" cy="27940"/>
          </a:xfrm>
          <a:custGeom>
            <a:avLst/>
            <a:gdLst/>
            <a:ahLst/>
            <a:cxnLst/>
            <a:rect l="l" t="t" r="r" b="b"/>
            <a:pathLst>
              <a:path w="9525" h="27939">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14" name="object 14"/>
          <p:cNvSpPr txBox="1"/>
          <p:nvPr/>
        </p:nvSpPr>
        <p:spPr>
          <a:xfrm>
            <a:off x="444496" y="318313"/>
            <a:ext cx="6667500" cy="9352915"/>
          </a:xfrm>
          <a:prstGeom prst="rect">
            <a:avLst/>
          </a:prstGeom>
        </p:spPr>
        <p:txBody>
          <a:bodyPr wrap="square" lIns="0" tIns="112395" rIns="0" bIns="0" rtlCol="0" vert="horz">
            <a:spAutoFit/>
          </a:bodyPr>
          <a:lstStyle/>
          <a:p>
            <a:pPr marL="12700">
              <a:lnSpc>
                <a:spcPct val="100000"/>
              </a:lnSpc>
              <a:spcBef>
                <a:spcPts val="885"/>
              </a:spcBef>
            </a:pPr>
            <a:r>
              <a:rPr dirty="0" sz="1650" b="1">
                <a:latin typeface="Times New Roman"/>
                <a:cs typeface="Times New Roman"/>
              </a:rPr>
              <a:t>Class</a:t>
            </a:r>
            <a:r>
              <a:rPr dirty="0" sz="1650" spc="-5" b="1">
                <a:latin typeface="Times New Roman"/>
                <a:cs typeface="Times New Roman"/>
              </a:rPr>
              <a:t> </a:t>
            </a:r>
            <a:r>
              <a:rPr dirty="0" sz="1650" spc="-20" b="1">
                <a:latin typeface="Times New Roman"/>
                <a:cs typeface="Times New Roman"/>
              </a:rPr>
              <a:t>Variables</a:t>
            </a:r>
            <a:endParaRPr sz="1650">
              <a:latin typeface="Times New Roman"/>
              <a:cs typeface="Times New Roman"/>
            </a:endParaRPr>
          </a:p>
          <a:p>
            <a:pPr marL="12700" marR="277495">
              <a:lnSpc>
                <a:spcPts val="1660"/>
              </a:lnSpc>
              <a:spcBef>
                <a:spcPts val="790"/>
              </a:spcBef>
            </a:pPr>
            <a:r>
              <a:rPr dirty="0" sz="1450" spc="-10">
                <a:latin typeface="Times New Roman"/>
                <a:cs typeface="Times New Roman"/>
              </a:rPr>
              <a:t>Class variables, as you have learned, are variables defined and stored in the class itself.  Their values apply to the class and all its</a:t>
            </a:r>
            <a:r>
              <a:rPr dirty="0" sz="1450" spc="35">
                <a:latin typeface="Times New Roman"/>
                <a:cs typeface="Times New Roman"/>
              </a:rPr>
              <a:t> </a:t>
            </a:r>
            <a:r>
              <a:rPr dirty="0" sz="1450" spc="-10">
                <a:latin typeface="Times New Roman"/>
                <a:cs typeface="Times New Roman"/>
              </a:rPr>
              <a:t>instances.</a:t>
            </a:r>
            <a:endParaRPr sz="1450">
              <a:latin typeface="Times New Roman"/>
              <a:cs typeface="Times New Roman"/>
            </a:endParaRPr>
          </a:p>
          <a:p>
            <a:pPr marL="12700" marR="44450">
              <a:lnSpc>
                <a:spcPts val="1660"/>
              </a:lnSpc>
              <a:spcBef>
                <a:spcPts val="710"/>
              </a:spcBef>
            </a:pPr>
            <a:r>
              <a:rPr dirty="0" sz="1450" spc="-25">
                <a:latin typeface="Times New Roman"/>
                <a:cs typeface="Times New Roman"/>
              </a:rPr>
              <a:t>With </a:t>
            </a:r>
            <a:r>
              <a:rPr dirty="0" sz="1450" spc="-10">
                <a:latin typeface="Times New Roman"/>
                <a:cs typeface="Times New Roman"/>
              </a:rPr>
              <a:t>instance variables, each new instance </a:t>
            </a:r>
            <a:r>
              <a:rPr dirty="0" sz="1450" spc="-5">
                <a:latin typeface="Times New Roman"/>
                <a:cs typeface="Times New Roman"/>
              </a:rPr>
              <a:t>of </a:t>
            </a:r>
            <a:r>
              <a:rPr dirty="0" sz="1450" spc="-10">
                <a:latin typeface="Times New Roman"/>
                <a:cs typeface="Times New Roman"/>
              </a:rPr>
              <a:t>the class gets </a:t>
            </a:r>
            <a:r>
              <a:rPr dirty="0" sz="1450" spc="-5">
                <a:latin typeface="Times New Roman"/>
                <a:cs typeface="Times New Roman"/>
              </a:rPr>
              <a:t>a </a:t>
            </a:r>
            <a:r>
              <a:rPr dirty="0" sz="1450" spc="-10">
                <a:latin typeface="Times New Roman"/>
                <a:cs typeface="Times New Roman"/>
              </a:rPr>
              <a:t>new copy </a:t>
            </a:r>
            <a:r>
              <a:rPr dirty="0" sz="1450" spc="-5">
                <a:latin typeface="Times New Roman"/>
                <a:cs typeface="Times New Roman"/>
              </a:rPr>
              <a:t>of </a:t>
            </a:r>
            <a:r>
              <a:rPr dirty="0" sz="1450" spc="-10">
                <a:latin typeface="Times New Roman"/>
                <a:cs typeface="Times New Roman"/>
              </a:rPr>
              <a:t>the instance  variables that the class defines. Each instance then can change the values </a:t>
            </a:r>
            <a:r>
              <a:rPr dirty="0" sz="1450" spc="-5">
                <a:latin typeface="Times New Roman"/>
                <a:cs typeface="Times New Roman"/>
              </a:rPr>
              <a:t>of </a:t>
            </a:r>
            <a:r>
              <a:rPr dirty="0" sz="1450" spc="-10">
                <a:latin typeface="Times New Roman"/>
                <a:cs typeface="Times New Roman"/>
              </a:rPr>
              <a:t>those instance  variables without </a:t>
            </a:r>
            <a:r>
              <a:rPr dirty="0" sz="1450" spc="-15">
                <a:latin typeface="Times New Roman"/>
                <a:cs typeface="Times New Roman"/>
              </a:rPr>
              <a:t>affecting </a:t>
            </a:r>
            <a:r>
              <a:rPr dirty="0" sz="1450" spc="-10">
                <a:latin typeface="Times New Roman"/>
                <a:cs typeface="Times New Roman"/>
              </a:rPr>
              <a:t>any other instances. </a:t>
            </a:r>
            <a:r>
              <a:rPr dirty="0" sz="1450" spc="-25">
                <a:latin typeface="Times New Roman"/>
                <a:cs typeface="Times New Roman"/>
              </a:rPr>
              <a:t>With </a:t>
            </a:r>
            <a:r>
              <a:rPr dirty="0" sz="1450" spc="-10">
                <a:latin typeface="Times New Roman"/>
                <a:cs typeface="Times New Roman"/>
              </a:rPr>
              <a:t>class variables, only </a:t>
            </a:r>
            <a:r>
              <a:rPr dirty="0" sz="1450" spc="-5">
                <a:latin typeface="Times New Roman"/>
                <a:cs typeface="Times New Roman"/>
              </a:rPr>
              <a:t>one </a:t>
            </a:r>
            <a:r>
              <a:rPr dirty="0" sz="1450" spc="-10">
                <a:latin typeface="Times New Roman"/>
                <a:cs typeface="Times New Roman"/>
              </a:rPr>
              <a:t>copy </a:t>
            </a:r>
            <a:r>
              <a:rPr dirty="0" sz="1450" spc="-5">
                <a:latin typeface="Times New Roman"/>
                <a:cs typeface="Times New Roman"/>
              </a:rPr>
              <a:t>of </a:t>
            </a:r>
            <a:r>
              <a:rPr dirty="0" sz="1450" spc="-10">
                <a:latin typeface="Times New Roman"/>
                <a:cs typeface="Times New Roman"/>
              </a:rPr>
              <a:t>that  variable exists when the class is loaded. Changing the value </a:t>
            </a:r>
            <a:r>
              <a:rPr dirty="0" sz="1450" spc="-5">
                <a:latin typeface="Times New Roman"/>
                <a:cs typeface="Times New Roman"/>
              </a:rPr>
              <a:t>of </a:t>
            </a:r>
            <a:r>
              <a:rPr dirty="0" sz="1450" spc="-10">
                <a:latin typeface="Times New Roman"/>
                <a:cs typeface="Times New Roman"/>
              </a:rPr>
              <a:t>that variable changes it for  all instances </a:t>
            </a:r>
            <a:r>
              <a:rPr dirty="0" sz="1450" spc="-5">
                <a:latin typeface="Times New Roman"/>
                <a:cs typeface="Times New Roman"/>
              </a:rPr>
              <a:t>of </a:t>
            </a:r>
            <a:r>
              <a:rPr dirty="0" sz="1450" spc="-10">
                <a:latin typeface="Times New Roman"/>
                <a:cs typeface="Times New Roman"/>
              </a:rPr>
              <a:t>that</a:t>
            </a:r>
            <a:r>
              <a:rPr dirty="0" sz="1450">
                <a:latin typeface="Times New Roman"/>
                <a:cs typeface="Times New Roman"/>
              </a:rPr>
              <a:t> </a:t>
            </a:r>
            <a:r>
              <a:rPr dirty="0" sz="1450" spc="-10">
                <a:latin typeface="Times New Roman"/>
                <a:cs typeface="Times New Roman"/>
              </a:rPr>
              <a:t>class.</a:t>
            </a:r>
            <a:endParaRPr sz="1450">
              <a:latin typeface="Times New Roman"/>
              <a:cs typeface="Times New Roman"/>
            </a:endParaRPr>
          </a:p>
          <a:p>
            <a:pPr marL="12700" marR="247015">
              <a:lnSpc>
                <a:spcPct val="103499"/>
              </a:lnSpc>
              <a:spcBef>
                <a:spcPts val="520"/>
              </a:spcBef>
            </a:pPr>
            <a:r>
              <a:rPr dirty="0" sz="1450" spc="-60">
                <a:latin typeface="Times New Roman"/>
                <a:cs typeface="Times New Roman"/>
              </a:rPr>
              <a:t>You </a:t>
            </a:r>
            <a:r>
              <a:rPr dirty="0" sz="1450" spc="-10">
                <a:latin typeface="Times New Roman"/>
                <a:cs typeface="Times New Roman"/>
              </a:rPr>
              <a:t>define class variables by including the </a:t>
            </a:r>
            <a:r>
              <a:rPr dirty="0" sz="1450" spc="-15">
                <a:latin typeface="Courier New"/>
                <a:cs typeface="Courier New"/>
              </a:rPr>
              <a:t>static</a:t>
            </a:r>
            <a:r>
              <a:rPr dirty="0" sz="1450" spc="-290">
                <a:latin typeface="Courier New"/>
                <a:cs typeface="Courier New"/>
              </a:rPr>
              <a:t> </a:t>
            </a:r>
            <a:r>
              <a:rPr dirty="0" sz="1450" spc="-10">
                <a:latin typeface="Times New Roman"/>
                <a:cs typeface="Times New Roman"/>
              </a:rPr>
              <a:t>keyword before the variable itself.  For example, consider the following partial class</a:t>
            </a:r>
            <a:r>
              <a:rPr dirty="0" sz="1450" spc="30">
                <a:latin typeface="Times New Roman"/>
                <a:cs typeface="Times New Roman"/>
              </a:rPr>
              <a:t> </a:t>
            </a:r>
            <a:r>
              <a:rPr dirty="0" sz="1450" spc="-10">
                <a:latin typeface="Times New Roman"/>
                <a:cs typeface="Times New Roman"/>
              </a:rPr>
              <a:t>definition:</a:t>
            </a:r>
            <a:endParaRPr sz="1450">
              <a:latin typeface="Times New Roman"/>
              <a:cs typeface="Times New Roman"/>
            </a:endParaRPr>
          </a:p>
          <a:p>
            <a:pPr>
              <a:lnSpc>
                <a:spcPct val="100000"/>
              </a:lnSpc>
              <a:spcBef>
                <a:spcPts val="5"/>
              </a:spcBef>
            </a:pPr>
            <a:endParaRPr sz="2150">
              <a:latin typeface="Times New Roman"/>
              <a:cs typeface="Times New Roman"/>
            </a:endParaRPr>
          </a:p>
          <a:p>
            <a:pPr marL="259079">
              <a:lnSpc>
                <a:spcPts val="1240"/>
              </a:lnSpc>
            </a:pPr>
            <a:r>
              <a:rPr dirty="0" sz="1050" spc="10">
                <a:solidFill>
                  <a:srgbClr val="0000FF"/>
                </a:solidFill>
                <a:latin typeface="Courier New"/>
                <a:cs typeface="Courier New"/>
              </a:rPr>
              <a:t>class </a:t>
            </a:r>
            <a:r>
              <a:rPr dirty="0" sz="1050" spc="10">
                <a:latin typeface="Courier New"/>
                <a:cs typeface="Courier New"/>
              </a:rPr>
              <a:t>FamilyMember</a:t>
            </a:r>
            <a:r>
              <a:rPr dirty="0" sz="1050" spc="15">
                <a:latin typeface="Courier New"/>
                <a:cs typeface="Courier New"/>
              </a:rPr>
              <a:t> {</a:t>
            </a:r>
            <a:endParaRPr sz="1050">
              <a:latin typeface="Courier New"/>
              <a:cs typeface="Courier New"/>
            </a:endParaRPr>
          </a:p>
          <a:p>
            <a:pPr marL="588010" marR="3273425">
              <a:lnSpc>
                <a:spcPts val="1220"/>
              </a:lnSpc>
              <a:spcBef>
                <a:spcPts val="55"/>
              </a:spcBef>
            </a:pPr>
            <a:r>
              <a:rPr dirty="0" sz="1050" spc="10">
                <a:solidFill>
                  <a:srgbClr val="0000FF"/>
                </a:solidFill>
                <a:latin typeface="Courier New"/>
                <a:cs typeface="Courier New"/>
              </a:rPr>
              <a:t>static </a:t>
            </a:r>
            <a:r>
              <a:rPr dirty="0" sz="1050" spc="10">
                <a:latin typeface="Courier New"/>
                <a:cs typeface="Courier New"/>
              </a:rPr>
              <a:t>String </a:t>
            </a:r>
            <a:r>
              <a:rPr dirty="0" sz="1050" spc="10">
                <a:solidFill>
                  <a:srgbClr val="008000"/>
                </a:solidFill>
                <a:latin typeface="Courier New"/>
                <a:cs typeface="Courier New"/>
              </a:rPr>
              <a:t>surname </a:t>
            </a:r>
            <a:r>
              <a:rPr dirty="0" sz="1050" spc="15">
                <a:latin typeface="Courier New"/>
                <a:cs typeface="Courier New"/>
              </a:rPr>
              <a:t>= </a:t>
            </a:r>
            <a:r>
              <a:rPr dirty="0" sz="1050" spc="10">
                <a:solidFill>
                  <a:srgbClr val="993300"/>
                </a:solidFill>
                <a:latin typeface="Courier New"/>
                <a:cs typeface="Courier New"/>
              </a:rPr>
              <a:t>“Mendoza”</a:t>
            </a:r>
            <a:r>
              <a:rPr dirty="0" sz="1050" spc="10">
                <a:latin typeface="Courier New"/>
                <a:cs typeface="Courier New"/>
              </a:rPr>
              <a:t>;  String </a:t>
            </a:r>
            <a:r>
              <a:rPr dirty="0" sz="1050" spc="10">
                <a:solidFill>
                  <a:srgbClr val="008000"/>
                </a:solidFill>
                <a:latin typeface="Courier New"/>
                <a:cs typeface="Courier New"/>
              </a:rPr>
              <a:t>name</a:t>
            </a:r>
            <a:r>
              <a:rPr dirty="0" sz="1050" spc="10">
                <a:latin typeface="Courier New"/>
                <a:cs typeface="Courier New"/>
              </a:rPr>
              <a:t>;</a:t>
            </a:r>
            <a:endParaRPr sz="1050">
              <a:latin typeface="Courier New"/>
              <a:cs typeface="Courier New"/>
            </a:endParaRPr>
          </a:p>
          <a:p>
            <a:pPr marL="588010">
              <a:lnSpc>
                <a:spcPts val="1175"/>
              </a:lnSpc>
            </a:pPr>
            <a:r>
              <a:rPr dirty="0" sz="1050" spc="10">
                <a:solidFill>
                  <a:srgbClr val="0000FF"/>
                </a:solidFill>
                <a:latin typeface="Courier New"/>
                <a:cs typeface="Courier New"/>
              </a:rPr>
              <a:t>int </a:t>
            </a:r>
            <a:r>
              <a:rPr dirty="0" sz="1050" spc="10">
                <a:solidFill>
                  <a:srgbClr val="008000"/>
                </a:solidFill>
                <a:latin typeface="Courier New"/>
                <a:cs typeface="Courier New"/>
              </a:rPr>
              <a:t>age</a:t>
            </a:r>
            <a:r>
              <a:rPr dirty="0" sz="1050" spc="10">
                <a:latin typeface="Courier New"/>
                <a:cs typeface="Courier New"/>
              </a:rPr>
              <a:t>;</a:t>
            </a:r>
            <a:endParaRPr sz="1050">
              <a:latin typeface="Courier New"/>
              <a:cs typeface="Courier New"/>
            </a:endParaRPr>
          </a:p>
          <a:p>
            <a:pPr marL="259079">
              <a:lnSpc>
                <a:spcPts val="1240"/>
              </a:lnSpc>
            </a:pPr>
            <a:r>
              <a:rPr dirty="0" sz="1050" spc="15">
                <a:latin typeface="Courier New"/>
                <a:cs typeface="Courier New"/>
              </a:rPr>
              <a:t>}</a:t>
            </a:r>
            <a:endParaRPr sz="1050">
              <a:latin typeface="Courier New"/>
              <a:cs typeface="Courier New"/>
            </a:endParaRPr>
          </a:p>
          <a:p>
            <a:pPr marL="12700" marR="5080">
              <a:lnSpc>
                <a:spcPct val="103499"/>
              </a:lnSpc>
              <a:spcBef>
                <a:spcPts val="660"/>
              </a:spcBef>
            </a:pPr>
            <a:r>
              <a:rPr dirty="0" sz="1450" spc="-10">
                <a:latin typeface="Times New Roman"/>
                <a:cs typeface="Times New Roman"/>
              </a:rPr>
              <a:t>Each</a:t>
            </a:r>
            <a:r>
              <a:rPr dirty="0" sz="1450">
                <a:latin typeface="Times New Roman"/>
                <a:cs typeface="Times New Roman"/>
              </a:rPr>
              <a:t> </a:t>
            </a:r>
            <a:r>
              <a:rPr dirty="0" sz="1450" spc="-10">
                <a:latin typeface="Times New Roman"/>
                <a:cs typeface="Times New Roman"/>
              </a:rPr>
              <a:t>instance</a:t>
            </a:r>
            <a:r>
              <a:rPr dirty="0" sz="1450">
                <a:latin typeface="Times New Roman"/>
                <a:cs typeface="Times New Roman"/>
              </a:rPr>
              <a:t> </a:t>
            </a:r>
            <a:r>
              <a:rPr dirty="0" sz="1450" spc="-5">
                <a:latin typeface="Times New Roman"/>
                <a:cs typeface="Times New Roman"/>
              </a:rPr>
              <a:t>of</a:t>
            </a:r>
            <a:r>
              <a:rPr dirty="0" sz="1450">
                <a:latin typeface="Times New Roman"/>
                <a:cs typeface="Times New Roman"/>
              </a:rPr>
              <a:t> </a:t>
            </a:r>
            <a:r>
              <a:rPr dirty="0" sz="1450" spc="-10">
                <a:latin typeface="Times New Roman"/>
                <a:cs typeface="Times New Roman"/>
              </a:rPr>
              <a:t>the</a:t>
            </a:r>
            <a:r>
              <a:rPr dirty="0" sz="1450">
                <a:latin typeface="Times New Roman"/>
                <a:cs typeface="Times New Roman"/>
              </a:rPr>
              <a:t> </a:t>
            </a:r>
            <a:r>
              <a:rPr dirty="0" sz="1450" spc="-10">
                <a:latin typeface="Times New Roman"/>
                <a:cs typeface="Times New Roman"/>
              </a:rPr>
              <a:t>class</a:t>
            </a:r>
            <a:r>
              <a:rPr dirty="0" sz="1450">
                <a:latin typeface="Times New Roman"/>
                <a:cs typeface="Times New Roman"/>
              </a:rPr>
              <a:t> </a:t>
            </a:r>
            <a:r>
              <a:rPr dirty="0" sz="1450" spc="-15">
                <a:latin typeface="Courier New"/>
                <a:cs typeface="Courier New"/>
              </a:rPr>
              <a:t>FamilyMember</a:t>
            </a:r>
            <a:r>
              <a:rPr dirty="0" sz="1450" spc="-509">
                <a:latin typeface="Courier New"/>
                <a:cs typeface="Courier New"/>
              </a:rPr>
              <a:t> </a:t>
            </a:r>
            <a:r>
              <a:rPr dirty="0" sz="1450" spc="-10">
                <a:latin typeface="Times New Roman"/>
                <a:cs typeface="Times New Roman"/>
              </a:rPr>
              <a:t>has</a:t>
            </a:r>
            <a:r>
              <a:rPr dirty="0" sz="1450">
                <a:latin typeface="Times New Roman"/>
                <a:cs typeface="Times New Roman"/>
              </a:rPr>
              <a:t> </a:t>
            </a:r>
            <a:r>
              <a:rPr dirty="0" sz="1450" spc="-10">
                <a:latin typeface="Times New Roman"/>
                <a:cs typeface="Times New Roman"/>
              </a:rPr>
              <a:t>its</a:t>
            </a:r>
            <a:r>
              <a:rPr dirty="0" sz="1450">
                <a:latin typeface="Times New Roman"/>
                <a:cs typeface="Times New Roman"/>
              </a:rPr>
              <a:t> </a:t>
            </a:r>
            <a:r>
              <a:rPr dirty="0" sz="1450" spc="-10">
                <a:latin typeface="Times New Roman"/>
                <a:cs typeface="Times New Roman"/>
              </a:rPr>
              <a:t>own</a:t>
            </a:r>
            <a:r>
              <a:rPr dirty="0" sz="1450">
                <a:latin typeface="Times New Roman"/>
                <a:cs typeface="Times New Roman"/>
              </a:rPr>
              <a:t> </a:t>
            </a:r>
            <a:r>
              <a:rPr dirty="0" sz="1450" spc="-10">
                <a:latin typeface="Times New Roman"/>
                <a:cs typeface="Times New Roman"/>
              </a:rPr>
              <a:t>values</a:t>
            </a:r>
            <a:r>
              <a:rPr dirty="0" sz="1450">
                <a:latin typeface="Times New Roman"/>
                <a:cs typeface="Times New Roman"/>
              </a:rPr>
              <a:t> </a:t>
            </a:r>
            <a:r>
              <a:rPr dirty="0" sz="1450" spc="-10">
                <a:latin typeface="Times New Roman"/>
                <a:cs typeface="Times New Roman"/>
              </a:rPr>
              <a:t>for</a:t>
            </a:r>
            <a:r>
              <a:rPr dirty="0" sz="1450">
                <a:latin typeface="Times New Roman"/>
                <a:cs typeface="Times New Roman"/>
              </a:rPr>
              <a:t> </a:t>
            </a:r>
            <a:r>
              <a:rPr dirty="0" sz="1450" spc="-10">
                <a:latin typeface="Courier New"/>
                <a:cs typeface="Courier New"/>
              </a:rPr>
              <a:t>name</a:t>
            </a:r>
            <a:r>
              <a:rPr dirty="0" sz="1450" spc="-509">
                <a:latin typeface="Courier New"/>
                <a:cs typeface="Courier New"/>
              </a:rPr>
              <a:t> </a:t>
            </a:r>
            <a:r>
              <a:rPr dirty="0" sz="1450" spc="-10">
                <a:latin typeface="Times New Roman"/>
                <a:cs typeface="Times New Roman"/>
              </a:rPr>
              <a:t>and</a:t>
            </a:r>
            <a:r>
              <a:rPr dirty="0" sz="1450">
                <a:latin typeface="Times New Roman"/>
                <a:cs typeface="Times New Roman"/>
              </a:rPr>
              <a:t> </a:t>
            </a:r>
            <a:r>
              <a:rPr dirty="0" sz="1450" spc="-10">
                <a:latin typeface="Courier New"/>
                <a:cs typeface="Courier New"/>
              </a:rPr>
              <a:t>age</a:t>
            </a:r>
            <a:r>
              <a:rPr dirty="0" sz="1450" spc="-10">
                <a:latin typeface="Times New Roman"/>
                <a:cs typeface="Times New Roman"/>
              </a:rPr>
              <a:t>,</a:t>
            </a:r>
            <a:r>
              <a:rPr dirty="0" sz="1450" spc="5">
                <a:latin typeface="Times New Roman"/>
                <a:cs typeface="Times New Roman"/>
              </a:rPr>
              <a:t> </a:t>
            </a:r>
            <a:r>
              <a:rPr dirty="0" sz="1450" spc="-5">
                <a:latin typeface="Times New Roman"/>
                <a:cs typeface="Times New Roman"/>
              </a:rPr>
              <a:t>but</a:t>
            </a:r>
            <a:r>
              <a:rPr dirty="0" sz="1450">
                <a:latin typeface="Times New Roman"/>
                <a:cs typeface="Times New Roman"/>
              </a:rPr>
              <a:t> </a:t>
            </a:r>
            <a:r>
              <a:rPr dirty="0" sz="1450" spc="-10">
                <a:latin typeface="Times New Roman"/>
                <a:cs typeface="Times New Roman"/>
              </a:rPr>
              <a:t>the  class variable </a:t>
            </a:r>
            <a:r>
              <a:rPr dirty="0" sz="1450" spc="-15">
                <a:latin typeface="Courier New"/>
                <a:cs typeface="Courier New"/>
              </a:rPr>
              <a:t>surname </a:t>
            </a:r>
            <a:r>
              <a:rPr dirty="0" sz="1450" spc="-10">
                <a:latin typeface="Times New Roman"/>
                <a:cs typeface="Times New Roman"/>
              </a:rPr>
              <a:t>has only </a:t>
            </a:r>
            <a:r>
              <a:rPr dirty="0" sz="1450" spc="-5">
                <a:latin typeface="Times New Roman"/>
                <a:cs typeface="Times New Roman"/>
              </a:rPr>
              <a:t>one </a:t>
            </a:r>
            <a:r>
              <a:rPr dirty="0" sz="1450" spc="-10">
                <a:latin typeface="Times New Roman"/>
                <a:cs typeface="Times New Roman"/>
              </a:rPr>
              <a:t>value for all family members: “Mendoza.” If the  value</a:t>
            </a:r>
            <a:r>
              <a:rPr dirty="0" sz="1450" spc="-5">
                <a:latin typeface="Times New Roman"/>
                <a:cs typeface="Times New Roman"/>
              </a:rPr>
              <a:t> of</a:t>
            </a:r>
            <a:r>
              <a:rPr dirty="0" sz="1450">
                <a:latin typeface="Times New Roman"/>
                <a:cs typeface="Times New Roman"/>
              </a:rPr>
              <a:t> </a:t>
            </a:r>
            <a:r>
              <a:rPr dirty="0" sz="1450" spc="-15">
                <a:latin typeface="Courier New"/>
                <a:cs typeface="Courier New"/>
              </a:rPr>
              <a:t>surname</a:t>
            </a:r>
            <a:r>
              <a:rPr dirty="0" sz="1450" spc="-509">
                <a:latin typeface="Courier New"/>
                <a:cs typeface="Courier New"/>
              </a:rPr>
              <a:t> </a:t>
            </a:r>
            <a:r>
              <a:rPr dirty="0" sz="1450" spc="-10">
                <a:latin typeface="Times New Roman"/>
                <a:cs typeface="Times New Roman"/>
              </a:rPr>
              <a:t>is</a:t>
            </a:r>
            <a:r>
              <a:rPr dirty="0" sz="1450" spc="-5">
                <a:latin typeface="Times New Roman"/>
                <a:cs typeface="Times New Roman"/>
              </a:rPr>
              <a:t> </a:t>
            </a:r>
            <a:r>
              <a:rPr dirty="0" sz="1450" spc="-10">
                <a:latin typeface="Times New Roman"/>
                <a:cs typeface="Times New Roman"/>
              </a:rPr>
              <a:t>changed,</a:t>
            </a:r>
            <a:r>
              <a:rPr dirty="0" sz="1450">
                <a:latin typeface="Times New Roman"/>
                <a:cs typeface="Times New Roman"/>
              </a:rPr>
              <a:t> </a:t>
            </a:r>
            <a:r>
              <a:rPr dirty="0" sz="1450" spc="-10">
                <a:latin typeface="Times New Roman"/>
                <a:cs typeface="Times New Roman"/>
              </a:rPr>
              <a:t>all</a:t>
            </a:r>
            <a:r>
              <a:rPr dirty="0" sz="1450">
                <a:latin typeface="Times New Roman"/>
                <a:cs typeface="Times New Roman"/>
              </a:rPr>
              <a:t> </a:t>
            </a:r>
            <a:r>
              <a:rPr dirty="0" sz="1450" spc="-10">
                <a:latin typeface="Times New Roman"/>
                <a:cs typeface="Times New Roman"/>
              </a:rPr>
              <a:t>instances</a:t>
            </a:r>
            <a:r>
              <a:rPr dirty="0" sz="1450">
                <a:latin typeface="Times New Roman"/>
                <a:cs typeface="Times New Roman"/>
              </a:rPr>
              <a:t> </a:t>
            </a:r>
            <a:r>
              <a:rPr dirty="0" sz="1450" spc="-5">
                <a:latin typeface="Times New Roman"/>
                <a:cs typeface="Times New Roman"/>
              </a:rPr>
              <a:t>of </a:t>
            </a:r>
            <a:r>
              <a:rPr dirty="0" sz="1450" spc="-15">
                <a:latin typeface="Courier New"/>
                <a:cs typeface="Courier New"/>
              </a:rPr>
              <a:t>FamilyMember</a:t>
            </a:r>
            <a:r>
              <a:rPr dirty="0" sz="1450" spc="-509">
                <a:latin typeface="Courier New"/>
                <a:cs typeface="Courier New"/>
              </a:rPr>
              <a:t> </a:t>
            </a:r>
            <a:r>
              <a:rPr dirty="0" sz="1450" spc="-10">
                <a:latin typeface="Times New Roman"/>
                <a:cs typeface="Times New Roman"/>
              </a:rPr>
              <a:t>are</a:t>
            </a:r>
            <a:r>
              <a:rPr dirty="0" sz="1450">
                <a:latin typeface="Times New Roman"/>
                <a:cs typeface="Times New Roman"/>
              </a:rPr>
              <a:t> </a:t>
            </a:r>
            <a:r>
              <a:rPr dirty="0" sz="1450" spc="-15">
                <a:latin typeface="Times New Roman"/>
                <a:cs typeface="Times New Roman"/>
              </a:rPr>
              <a:t>affected.</a:t>
            </a:r>
            <a:endParaRPr sz="1450">
              <a:latin typeface="Times New Roman"/>
              <a:cs typeface="Times New Roman"/>
            </a:endParaRPr>
          </a:p>
          <a:p>
            <a:pPr>
              <a:lnSpc>
                <a:spcPct val="100000"/>
              </a:lnSpc>
              <a:spcBef>
                <a:spcPts val="5"/>
              </a:spcBef>
            </a:pPr>
            <a:endParaRPr sz="1550">
              <a:latin typeface="Times New Roman"/>
              <a:cs typeface="Times New Roman"/>
            </a:endParaRPr>
          </a:p>
          <a:p>
            <a:pPr marL="131445">
              <a:lnSpc>
                <a:spcPct val="100000"/>
              </a:lnSpc>
            </a:pPr>
            <a:r>
              <a:rPr dirty="0" sz="1450" spc="-10" b="1">
                <a:solidFill>
                  <a:srgbClr val="57595B"/>
                </a:solidFill>
                <a:latin typeface="Times New Roman"/>
                <a:cs typeface="Times New Roman"/>
              </a:rPr>
              <a:t>Note</a:t>
            </a:r>
            <a:endParaRPr sz="1450">
              <a:latin typeface="Times New Roman"/>
              <a:cs typeface="Times New Roman"/>
            </a:endParaRPr>
          </a:p>
          <a:p>
            <a:pPr marL="259079" marR="403225">
              <a:lnSpc>
                <a:spcPct val="99300"/>
              </a:lnSpc>
              <a:spcBef>
                <a:spcPts val="650"/>
              </a:spcBef>
            </a:pPr>
            <a:r>
              <a:rPr dirty="0" sz="1450" spc="-10">
                <a:latin typeface="Times New Roman"/>
                <a:cs typeface="Times New Roman"/>
              </a:rPr>
              <a:t>Calling these static variables refers to </a:t>
            </a:r>
            <a:r>
              <a:rPr dirty="0" sz="1450" spc="-5">
                <a:latin typeface="Times New Roman"/>
                <a:cs typeface="Times New Roman"/>
              </a:rPr>
              <a:t>one of </a:t>
            </a:r>
            <a:r>
              <a:rPr dirty="0" sz="1450" spc="-10">
                <a:latin typeface="Times New Roman"/>
                <a:cs typeface="Times New Roman"/>
              </a:rPr>
              <a:t>the meanings </a:t>
            </a:r>
            <a:r>
              <a:rPr dirty="0" sz="1450" spc="-5">
                <a:latin typeface="Times New Roman"/>
                <a:cs typeface="Times New Roman"/>
              </a:rPr>
              <a:t>of </a:t>
            </a:r>
            <a:r>
              <a:rPr dirty="0" sz="1450" spc="-10">
                <a:latin typeface="Times New Roman"/>
                <a:cs typeface="Times New Roman"/>
              </a:rPr>
              <a:t>the word “static”:  fixed in </a:t>
            </a:r>
            <a:r>
              <a:rPr dirty="0" sz="1450" spc="-5">
                <a:latin typeface="Times New Roman"/>
                <a:cs typeface="Times New Roman"/>
              </a:rPr>
              <a:t>one </a:t>
            </a:r>
            <a:r>
              <a:rPr dirty="0" sz="1450" spc="-10">
                <a:latin typeface="Times New Roman"/>
                <a:cs typeface="Times New Roman"/>
              </a:rPr>
              <a:t>place. If </a:t>
            </a:r>
            <a:r>
              <a:rPr dirty="0" sz="1450" spc="-5">
                <a:latin typeface="Times New Roman"/>
                <a:cs typeface="Times New Roman"/>
              </a:rPr>
              <a:t>a </a:t>
            </a:r>
            <a:r>
              <a:rPr dirty="0" sz="1450" spc="-10">
                <a:latin typeface="Times New Roman"/>
                <a:cs typeface="Times New Roman"/>
              </a:rPr>
              <a:t>class has </a:t>
            </a:r>
            <a:r>
              <a:rPr dirty="0" sz="1450" spc="-5">
                <a:latin typeface="Times New Roman"/>
                <a:cs typeface="Times New Roman"/>
              </a:rPr>
              <a:t>a </a:t>
            </a:r>
            <a:r>
              <a:rPr dirty="0" sz="1450" spc="-15">
                <a:latin typeface="Courier New"/>
                <a:cs typeface="Courier New"/>
              </a:rPr>
              <a:t>static</a:t>
            </a:r>
            <a:r>
              <a:rPr dirty="0" sz="1450" spc="-380">
                <a:latin typeface="Courier New"/>
                <a:cs typeface="Courier New"/>
              </a:rPr>
              <a:t> </a:t>
            </a:r>
            <a:r>
              <a:rPr dirty="0" sz="1450" spc="-10">
                <a:latin typeface="Times New Roman"/>
                <a:cs typeface="Times New Roman"/>
              </a:rPr>
              <a:t>variable, every object </a:t>
            </a:r>
            <a:r>
              <a:rPr dirty="0" sz="1450" spc="-5">
                <a:latin typeface="Times New Roman"/>
                <a:cs typeface="Times New Roman"/>
              </a:rPr>
              <a:t>of </a:t>
            </a:r>
            <a:r>
              <a:rPr dirty="0" sz="1450" spc="-10">
                <a:latin typeface="Times New Roman"/>
                <a:cs typeface="Times New Roman"/>
              </a:rPr>
              <a:t>that class has  the same value for that</a:t>
            </a:r>
            <a:r>
              <a:rPr dirty="0" sz="1450" spc="10">
                <a:latin typeface="Times New Roman"/>
                <a:cs typeface="Times New Roman"/>
              </a:rPr>
              <a:t> </a:t>
            </a:r>
            <a:r>
              <a:rPr dirty="0" sz="1450" spc="-10">
                <a:latin typeface="Times New Roman"/>
                <a:cs typeface="Times New Roman"/>
              </a:rPr>
              <a:t>variable.</a:t>
            </a:r>
            <a:endParaRPr sz="1450">
              <a:latin typeface="Times New Roman"/>
              <a:cs typeface="Times New Roman"/>
            </a:endParaRPr>
          </a:p>
          <a:p>
            <a:pPr>
              <a:lnSpc>
                <a:spcPct val="100000"/>
              </a:lnSpc>
              <a:spcBef>
                <a:spcPts val="40"/>
              </a:spcBef>
            </a:pPr>
            <a:endParaRPr sz="1500">
              <a:latin typeface="Times New Roman"/>
              <a:cs typeface="Times New Roman"/>
            </a:endParaRPr>
          </a:p>
          <a:p>
            <a:pPr marL="12700" marR="155575">
              <a:lnSpc>
                <a:spcPts val="1660"/>
              </a:lnSpc>
            </a:pPr>
            <a:r>
              <a:rPr dirty="0" sz="1450" spc="-60">
                <a:latin typeface="Times New Roman"/>
                <a:cs typeface="Times New Roman"/>
              </a:rPr>
              <a:t>To </a:t>
            </a:r>
            <a:r>
              <a:rPr dirty="0" sz="1450" spc="-10">
                <a:latin typeface="Times New Roman"/>
                <a:cs typeface="Times New Roman"/>
              </a:rPr>
              <a:t>access class variables, you use the same </a:t>
            </a:r>
            <a:r>
              <a:rPr dirty="0" sz="1450" spc="-5">
                <a:latin typeface="Times New Roman"/>
                <a:cs typeface="Times New Roman"/>
              </a:rPr>
              <a:t>dot </a:t>
            </a:r>
            <a:r>
              <a:rPr dirty="0" sz="1450" spc="-10">
                <a:latin typeface="Times New Roman"/>
                <a:cs typeface="Times New Roman"/>
              </a:rPr>
              <a:t>notation as with instance variables. </a:t>
            </a:r>
            <a:r>
              <a:rPr dirty="0" sz="1450" spc="-60">
                <a:latin typeface="Times New Roman"/>
                <a:cs typeface="Times New Roman"/>
              </a:rPr>
              <a:t>To  </a:t>
            </a:r>
            <a:r>
              <a:rPr dirty="0" sz="1450" spc="-10">
                <a:latin typeface="Times New Roman"/>
                <a:cs typeface="Times New Roman"/>
              </a:rPr>
              <a:t>retrieve </a:t>
            </a:r>
            <a:r>
              <a:rPr dirty="0" sz="1450" spc="-5">
                <a:latin typeface="Times New Roman"/>
                <a:cs typeface="Times New Roman"/>
              </a:rPr>
              <a:t>or </a:t>
            </a:r>
            <a:r>
              <a:rPr dirty="0" sz="1450" spc="-10">
                <a:latin typeface="Times New Roman"/>
                <a:cs typeface="Times New Roman"/>
              </a:rPr>
              <a:t>change the value </a:t>
            </a:r>
            <a:r>
              <a:rPr dirty="0" sz="1450" spc="-5">
                <a:latin typeface="Times New Roman"/>
                <a:cs typeface="Times New Roman"/>
              </a:rPr>
              <a:t>of </a:t>
            </a:r>
            <a:r>
              <a:rPr dirty="0" sz="1450" spc="-10">
                <a:latin typeface="Times New Roman"/>
                <a:cs typeface="Times New Roman"/>
              </a:rPr>
              <a:t>the class variable, you can use either the instance </a:t>
            </a:r>
            <a:r>
              <a:rPr dirty="0" sz="1450" spc="-5">
                <a:latin typeface="Times New Roman"/>
                <a:cs typeface="Times New Roman"/>
              </a:rPr>
              <a:t>or </a:t>
            </a:r>
            <a:r>
              <a:rPr dirty="0" sz="1450" spc="-10">
                <a:latin typeface="Times New Roman"/>
                <a:cs typeface="Times New Roman"/>
              </a:rPr>
              <a:t>the  name </a:t>
            </a:r>
            <a:r>
              <a:rPr dirty="0" sz="1450" spc="-5">
                <a:latin typeface="Times New Roman"/>
                <a:cs typeface="Times New Roman"/>
              </a:rPr>
              <a:t>of </a:t>
            </a:r>
            <a:r>
              <a:rPr dirty="0" sz="1450" spc="-10">
                <a:latin typeface="Times New Roman"/>
                <a:cs typeface="Times New Roman"/>
              </a:rPr>
              <a:t>the class on the left side </a:t>
            </a:r>
            <a:r>
              <a:rPr dirty="0" sz="1450" spc="-5">
                <a:latin typeface="Times New Roman"/>
                <a:cs typeface="Times New Roman"/>
              </a:rPr>
              <a:t>of </a:t>
            </a:r>
            <a:r>
              <a:rPr dirty="0" sz="1450" spc="-10">
                <a:latin typeface="Times New Roman"/>
                <a:cs typeface="Times New Roman"/>
              </a:rPr>
              <a:t>the </a:t>
            </a:r>
            <a:r>
              <a:rPr dirty="0" sz="1450" spc="-5">
                <a:latin typeface="Times New Roman"/>
                <a:cs typeface="Times New Roman"/>
              </a:rPr>
              <a:t>dot </a:t>
            </a:r>
            <a:r>
              <a:rPr dirty="0" sz="1450" spc="-20">
                <a:latin typeface="Times New Roman"/>
                <a:cs typeface="Times New Roman"/>
              </a:rPr>
              <a:t>operator. </a:t>
            </a:r>
            <a:r>
              <a:rPr dirty="0" sz="1450" spc="-10">
                <a:latin typeface="Times New Roman"/>
                <a:cs typeface="Times New Roman"/>
              </a:rPr>
              <a:t>Both lines </a:t>
            </a:r>
            <a:r>
              <a:rPr dirty="0" sz="1450" spc="-5">
                <a:latin typeface="Times New Roman"/>
                <a:cs typeface="Times New Roman"/>
              </a:rPr>
              <a:t>of </a:t>
            </a:r>
            <a:r>
              <a:rPr dirty="0" sz="1450" spc="-10">
                <a:latin typeface="Times New Roman"/>
                <a:cs typeface="Times New Roman"/>
              </a:rPr>
              <a:t>output in this example  display the same</a:t>
            </a:r>
            <a:r>
              <a:rPr dirty="0" sz="1450">
                <a:latin typeface="Times New Roman"/>
                <a:cs typeface="Times New Roman"/>
              </a:rPr>
              <a:t> </a:t>
            </a:r>
            <a:r>
              <a:rPr dirty="0" sz="1450" spc="-10">
                <a:latin typeface="Times New Roman"/>
                <a:cs typeface="Times New Roman"/>
              </a:rPr>
              <a:t>value:</a:t>
            </a:r>
            <a:endParaRPr sz="1450">
              <a:latin typeface="Times New Roman"/>
              <a:cs typeface="Times New Roman"/>
            </a:endParaRPr>
          </a:p>
          <a:p>
            <a:pPr>
              <a:lnSpc>
                <a:spcPct val="100000"/>
              </a:lnSpc>
              <a:spcBef>
                <a:spcPts val="10"/>
              </a:spcBef>
            </a:pPr>
            <a:endParaRPr sz="2100">
              <a:latin typeface="Times New Roman"/>
              <a:cs typeface="Times New Roman"/>
            </a:endParaRPr>
          </a:p>
          <a:p>
            <a:pPr marL="259079" marR="887730">
              <a:lnSpc>
                <a:spcPts val="1220"/>
              </a:lnSpc>
            </a:pPr>
            <a:r>
              <a:rPr dirty="0" sz="1050" spc="10">
                <a:latin typeface="Courier New"/>
                <a:cs typeface="Courier New"/>
              </a:rPr>
              <a:t>FamilyMember dad </a:t>
            </a:r>
            <a:r>
              <a:rPr dirty="0" sz="1050" spc="15">
                <a:latin typeface="Courier New"/>
                <a:cs typeface="Courier New"/>
              </a:rPr>
              <a:t>= </a:t>
            </a:r>
            <a:r>
              <a:rPr dirty="0" sz="1050" spc="10">
                <a:solidFill>
                  <a:srgbClr val="0000FF"/>
                </a:solidFill>
                <a:latin typeface="Courier New"/>
                <a:cs typeface="Courier New"/>
              </a:rPr>
              <a:t>new </a:t>
            </a:r>
            <a:r>
              <a:rPr dirty="0" sz="1050" spc="10">
                <a:latin typeface="Courier New"/>
                <a:cs typeface="Courier New"/>
              </a:rPr>
              <a:t>FamilyMember();  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“Family’s surname is: </a:t>
            </a:r>
            <a:r>
              <a:rPr dirty="0" sz="1050" spc="15">
                <a:solidFill>
                  <a:srgbClr val="993300"/>
                </a:solidFill>
                <a:latin typeface="Courier New"/>
                <a:cs typeface="Courier New"/>
              </a:rPr>
              <a:t>“ </a:t>
            </a:r>
            <a:r>
              <a:rPr dirty="0" sz="1050" spc="15">
                <a:latin typeface="Courier New"/>
                <a:cs typeface="Courier New"/>
              </a:rPr>
              <a:t>+ </a:t>
            </a:r>
            <a:r>
              <a:rPr dirty="0" sz="1050" spc="10">
                <a:latin typeface="Courier New"/>
                <a:cs typeface="Courier New"/>
              </a:rPr>
              <a:t>dad.</a:t>
            </a:r>
            <a:r>
              <a:rPr dirty="0" sz="1050" spc="10">
                <a:solidFill>
                  <a:srgbClr val="008000"/>
                </a:solidFill>
                <a:latin typeface="Courier New"/>
                <a:cs typeface="Courier New"/>
              </a:rPr>
              <a:t>surname</a:t>
            </a:r>
            <a:r>
              <a:rPr dirty="0" sz="1050" spc="10">
                <a:latin typeface="Courier New"/>
                <a:cs typeface="Courier New"/>
              </a:rPr>
              <a:t>);  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“Family’s surname is: </a:t>
            </a:r>
            <a:r>
              <a:rPr dirty="0" sz="1050" spc="15">
                <a:solidFill>
                  <a:srgbClr val="993300"/>
                </a:solidFill>
                <a:latin typeface="Courier New"/>
                <a:cs typeface="Courier New"/>
              </a:rPr>
              <a:t>“ </a:t>
            </a:r>
            <a:r>
              <a:rPr dirty="0" sz="1050" spc="15">
                <a:latin typeface="Courier New"/>
                <a:cs typeface="Courier New"/>
              </a:rPr>
              <a:t>+</a:t>
            </a:r>
            <a:r>
              <a:rPr dirty="0" sz="1050" spc="114">
                <a:latin typeface="Courier New"/>
                <a:cs typeface="Courier New"/>
              </a:rPr>
              <a:t> </a:t>
            </a:r>
            <a:r>
              <a:rPr dirty="0" sz="1050" spc="10">
                <a:latin typeface="Courier New"/>
                <a:cs typeface="Courier New"/>
              </a:rPr>
              <a:t>FamilyMember.</a:t>
            </a:r>
            <a:r>
              <a:rPr dirty="0" sz="1050" spc="10">
                <a:solidFill>
                  <a:srgbClr val="008000"/>
                </a:solidFill>
                <a:latin typeface="Courier New"/>
                <a:cs typeface="Courier New"/>
              </a:rPr>
              <a:t>surname</a:t>
            </a:r>
            <a:r>
              <a:rPr dirty="0" sz="1050" spc="10">
                <a:latin typeface="Courier New"/>
                <a:cs typeface="Courier New"/>
              </a:rPr>
              <a:t>);</a:t>
            </a:r>
            <a:endParaRPr sz="1050">
              <a:latin typeface="Courier New"/>
              <a:cs typeface="Courier New"/>
            </a:endParaRPr>
          </a:p>
          <a:p>
            <a:pPr marL="12700" marR="109855">
              <a:lnSpc>
                <a:spcPct val="97300"/>
              </a:lnSpc>
              <a:spcBef>
                <a:spcPts val="740"/>
              </a:spcBef>
            </a:pPr>
            <a:r>
              <a:rPr dirty="0" sz="1450" spc="-10">
                <a:latin typeface="Times New Roman"/>
                <a:cs typeface="Times New Roman"/>
              </a:rPr>
              <a:t>Because you can use an object to change the value </a:t>
            </a:r>
            <a:r>
              <a:rPr dirty="0" sz="1450" spc="-5">
                <a:latin typeface="Times New Roman"/>
                <a:cs typeface="Times New Roman"/>
              </a:rPr>
              <a:t>of a </a:t>
            </a:r>
            <a:r>
              <a:rPr dirty="0" sz="1450" spc="-10">
                <a:latin typeface="Times New Roman"/>
                <a:cs typeface="Times New Roman"/>
              </a:rPr>
              <a:t>class variable, </a:t>
            </a:r>
            <a:r>
              <a:rPr dirty="0" sz="1450" spc="-30">
                <a:latin typeface="Times New Roman"/>
                <a:cs typeface="Times New Roman"/>
              </a:rPr>
              <a:t>it’s </a:t>
            </a:r>
            <a:r>
              <a:rPr dirty="0" sz="1450" spc="-10">
                <a:latin typeface="Times New Roman"/>
                <a:cs typeface="Times New Roman"/>
              </a:rPr>
              <a:t>easy to become  confused about class variables and where their values are coming from. Remember that  the value </a:t>
            </a:r>
            <a:r>
              <a:rPr dirty="0" sz="1450" spc="-5">
                <a:latin typeface="Times New Roman"/>
                <a:cs typeface="Times New Roman"/>
              </a:rPr>
              <a:t>of a </a:t>
            </a:r>
            <a:r>
              <a:rPr dirty="0" sz="1450" spc="-10">
                <a:latin typeface="Times New Roman"/>
                <a:cs typeface="Times New Roman"/>
              </a:rPr>
              <a:t>class variable </a:t>
            </a:r>
            <a:r>
              <a:rPr dirty="0" sz="1450" spc="-15">
                <a:latin typeface="Times New Roman"/>
                <a:cs typeface="Times New Roman"/>
              </a:rPr>
              <a:t>affects </a:t>
            </a:r>
            <a:r>
              <a:rPr dirty="0" sz="1450" spc="-10">
                <a:latin typeface="Times New Roman"/>
                <a:cs typeface="Times New Roman"/>
              </a:rPr>
              <a:t>all objects </a:t>
            </a:r>
            <a:r>
              <a:rPr dirty="0" sz="1450" spc="-5">
                <a:latin typeface="Times New Roman"/>
                <a:cs typeface="Times New Roman"/>
              </a:rPr>
              <a:t>of </a:t>
            </a:r>
            <a:r>
              <a:rPr dirty="0" sz="1450" spc="-10">
                <a:latin typeface="Times New Roman"/>
                <a:cs typeface="Times New Roman"/>
              </a:rPr>
              <a:t>that particular class. If the </a:t>
            </a:r>
            <a:r>
              <a:rPr dirty="0" sz="1450" spc="-15">
                <a:latin typeface="Courier New"/>
                <a:cs typeface="Courier New"/>
              </a:rPr>
              <a:t>surname  </a:t>
            </a:r>
            <a:r>
              <a:rPr dirty="0" sz="1450" spc="-10">
                <a:latin typeface="Times New Roman"/>
                <a:cs typeface="Times New Roman"/>
              </a:rPr>
              <a:t>instance variable </a:t>
            </a:r>
            <a:r>
              <a:rPr dirty="0" sz="1450" spc="-5">
                <a:latin typeface="Times New Roman"/>
                <a:cs typeface="Times New Roman"/>
              </a:rPr>
              <a:t>of one </a:t>
            </a:r>
            <a:r>
              <a:rPr dirty="0" sz="1450" spc="-10">
                <a:latin typeface="Times New Roman"/>
                <a:cs typeface="Times New Roman"/>
              </a:rPr>
              <a:t>FamilyMember object was set to “Paciorek”, all objects </a:t>
            </a:r>
            <a:r>
              <a:rPr dirty="0" sz="1450" spc="-5">
                <a:latin typeface="Times New Roman"/>
                <a:cs typeface="Times New Roman"/>
              </a:rPr>
              <a:t>of </a:t>
            </a:r>
            <a:r>
              <a:rPr dirty="0" sz="1450" spc="-10">
                <a:latin typeface="Times New Roman"/>
                <a:cs typeface="Times New Roman"/>
              </a:rPr>
              <a:t>that  class would have that new</a:t>
            </a:r>
            <a:r>
              <a:rPr dirty="0" sz="1450" spc="10">
                <a:latin typeface="Times New Roman"/>
                <a:cs typeface="Times New Roman"/>
              </a:rPr>
              <a:t> </a:t>
            </a:r>
            <a:r>
              <a:rPr dirty="0" sz="1450" spc="-10">
                <a:latin typeface="Times New Roman"/>
                <a:cs typeface="Times New Roman"/>
              </a:rPr>
              <a:t>surname.</a:t>
            </a:r>
            <a:endParaRPr sz="1450">
              <a:latin typeface="Times New Roman"/>
              <a:cs typeface="Times New Roman"/>
            </a:endParaRPr>
          </a:p>
          <a:p>
            <a:pPr marL="12700" marR="59055">
              <a:lnSpc>
                <a:spcPts val="1660"/>
              </a:lnSpc>
              <a:spcBef>
                <a:spcPts val="760"/>
              </a:spcBef>
            </a:pPr>
            <a:r>
              <a:rPr dirty="0" sz="1450" spc="-60">
                <a:latin typeface="Times New Roman"/>
                <a:cs typeface="Times New Roman"/>
              </a:rPr>
              <a:t>To </a:t>
            </a:r>
            <a:r>
              <a:rPr dirty="0" sz="1450" spc="-10">
                <a:latin typeface="Times New Roman"/>
                <a:cs typeface="Times New Roman"/>
              </a:rPr>
              <a:t>reduce confusion when using class variables, </a:t>
            </a:r>
            <a:r>
              <a:rPr dirty="0" sz="1450" spc="-30">
                <a:latin typeface="Times New Roman"/>
                <a:cs typeface="Times New Roman"/>
              </a:rPr>
              <a:t>it’s </a:t>
            </a:r>
            <a:r>
              <a:rPr dirty="0" sz="1450" spc="-5">
                <a:latin typeface="Times New Roman"/>
                <a:cs typeface="Times New Roman"/>
              </a:rPr>
              <a:t>a </a:t>
            </a:r>
            <a:r>
              <a:rPr dirty="0" sz="1450" spc="-10">
                <a:latin typeface="Times New Roman"/>
                <a:cs typeface="Times New Roman"/>
              </a:rPr>
              <a:t>good idea to use the name </a:t>
            </a:r>
            <a:r>
              <a:rPr dirty="0" sz="1450" spc="-5">
                <a:latin typeface="Times New Roman"/>
                <a:cs typeface="Times New Roman"/>
              </a:rPr>
              <a:t>of </a:t>
            </a:r>
            <a:r>
              <a:rPr dirty="0" sz="1450" spc="-10">
                <a:latin typeface="Times New Roman"/>
                <a:cs typeface="Times New Roman"/>
              </a:rPr>
              <a:t>the  class when you refer to </a:t>
            </a:r>
            <a:r>
              <a:rPr dirty="0" sz="1450" spc="-5">
                <a:latin typeface="Times New Roman"/>
                <a:cs typeface="Times New Roman"/>
              </a:rPr>
              <a:t>a </a:t>
            </a:r>
            <a:r>
              <a:rPr dirty="0" sz="1450" spc="-10">
                <a:latin typeface="Times New Roman"/>
                <a:cs typeface="Times New Roman"/>
              </a:rPr>
              <a:t>class variable—not an object </a:t>
            </a:r>
            <a:r>
              <a:rPr dirty="0" sz="1450" spc="-5">
                <a:latin typeface="Times New Roman"/>
                <a:cs typeface="Times New Roman"/>
              </a:rPr>
              <a:t>of </a:t>
            </a:r>
            <a:r>
              <a:rPr dirty="0" sz="1450" spc="-10">
                <a:latin typeface="Times New Roman"/>
                <a:cs typeface="Times New Roman"/>
              </a:rPr>
              <a:t>that class. This makes the use </a:t>
            </a:r>
            <a:r>
              <a:rPr dirty="0" sz="1450" spc="-5">
                <a:latin typeface="Times New Roman"/>
                <a:cs typeface="Times New Roman"/>
              </a:rPr>
              <a:t>of  a </a:t>
            </a:r>
            <a:r>
              <a:rPr dirty="0" sz="1450" spc="-10">
                <a:latin typeface="Times New Roman"/>
                <a:cs typeface="Times New Roman"/>
              </a:rPr>
              <a:t>class variable more clear and helps strange results become easier to</a:t>
            </a:r>
            <a:r>
              <a:rPr dirty="0" sz="1450" spc="65">
                <a:latin typeface="Times New Roman"/>
                <a:cs typeface="Times New Roman"/>
              </a:rPr>
              <a:t> </a:t>
            </a:r>
            <a:r>
              <a:rPr dirty="0" sz="1450" spc="-10">
                <a:latin typeface="Times New Roman"/>
                <a:cs typeface="Times New Roman"/>
              </a:rPr>
              <a:t>debug.</a:t>
            </a:r>
            <a:endParaRPr sz="1450">
              <a:latin typeface="Times New Roman"/>
              <a:cs typeface="Times New Roman"/>
            </a:endParaRPr>
          </a:p>
        </p:txBody>
      </p:sp>
      <p:sp>
        <p:nvSpPr>
          <p:cNvPr id="15" name="object 15"/>
          <p:cNvSpPr txBox="1">
            <a:spLocks noGrp="1"/>
          </p:cNvSpPr>
          <p:nvPr>
            <p:ph type="sldNum" idx="7" sz="quarter"/>
          </p:nvPr>
        </p:nvSpPr>
        <p:spPr>
          <a:prstGeom prst="rect"/>
        </p:spPr>
        <p:txBody>
          <a:bodyPr wrap="square" lIns="0" tIns="3175" rIns="0" bIns="0" rtlCol="0" vert="horz">
            <a:spAutoFit/>
          </a:bodyPr>
          <a:lstStyle/>
          <a:p>
            <a:pPr marL="12700">
              <a:lnSpc>
                <a:spcPct val="100000"/>
              </a:lnSpc>
              <a:spcBef>
                <a:spcPts val="25"/>
              </a:spcBef>
            </a:pPr>
            <a:r>
              <a:rPr dirty="0"/>
              <a:t>Page </a:t>
            </a:r>
            <a:fld id="{81D60167-4931-47E6-BA6A-407CBD079E47}" type="slidenum">
              <a:rPr dirty="0"/>
              <a:t>10</a:t>
            </a:fld>
            <a:r>
              <a:rPr dirty="0"/>
              <a:t> of</a:t>
            </a:r>
            <a:r>
              <a:rPr dirty="0" spc="-90"/>
              <a:t> </a:t>
            </a:r>
            <a:r>
              <a:rPr dirty="0"/>
              <a:t>22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200" y="4605148"/>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3" name="object 3"/>
          <p:cNvSpPr/>
          <p:nvPr/>
        </p:nvSpPr>
        <p:spPr>
          <a:xfrm>
            <a:off x="457200" y="4632587"/>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4" name="object 4"/>
          <p:cNvSpPr/>
          <p:nvPr/>
        </p:nvSpPr>
        <p:spPr>
          <a:xfrm>
            <a:off x="457200" y="4600575"/>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5" name="object 5"/>
          <p:cNvSpPr/>
          <p:nvPr/>
        </p:nvSpPr>
        <p:spPr>
          <a:xfrm>
            <a:off x="457199" y="4600575"/>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6" name="object 6"/>
          <p:cNvSpPr/>
          <p:nvPr/>
        </p:nvSpPr>
        <p:spPr>
          <a:xfrm>
            <a:off x="7093661" y="4609722"/>
            <a:ext cx="9525" cy="27940"/>
          </a:xfrm>
          <a:custGeom>
            <a:avLst/>
            <a:gdLst/>
            <a:ahLst/>
            <a:cxnLst/>
            <a:rect l="l" t="t" r="r" b="b"/>
            <a:pathLst>
              <a:path w="9525" h="27939">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7" name="object 7"/>
          <p:cNvSpPr/>
          <p:nvPr/>
        </p:nvSpPr>
        <p:spPr>
          <a:xfrm>
            <a:off x="7093659" y="4609722"/>
            <a:ext cx="9525" cy="27940"/>
          </a:xfrm>
          <a:custGeom>
            <a:avLst/>
            <a:gdLst/>
            <a:ahLst/>
            <a:cxnLst/>
            <a:rect l="l" t="t" r="r" b="b"/>
            <a:pathLst>
              <a:path w="9525" h="27939">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8" name="object 8"/>
          <p:cNvSpPr/>
          <p:nvPr/>
        </p:nvSpPr>
        <p:spPr>
          <a:xfrm>
            <a:off x="457200" y="8089879"/>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9" name="object 9"/>
          <p:cNvSpPr/>
          <p:nvPr/>
        </p:nvSpPr>
        <p:spPr>
          <a:xfrm>
            <a:off x="457200" y="8117317"/>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10" name="object 10"/>
          <p:cNvSpPr/>
          <p:nvPr/>
        </p:nvSpPr>
        <p:spPr>
          <a:xfrm>
            <a:off x="457200" y="8085305"/>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11" name="object 11"/>
          <p:cNvSpPr/>
          <p:nvPr/>
        </p:nvSpPr>
        <p:spPr>
          <a:xfrm>
            <a:off x="457199" y="8085305"/>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12" name="object 12"/>
          <p:cNvSpPr/>
          <p:nvPr/>
        </p:nvSpPr>
        <p:spPr>
          <a:xfrm>
            <a:off x="7093661" y="8094452"/>
            <a:ext cx="9525" cy="27940"/>
          </a:xfrm>
          <a:custGeom>
            <a:avLst/>
            <a:gdLst/>
            <a:ahLst/>
            <a:cxnLst/>
            <a:rect l="l" t="t" r="r" b="b"/>
            <a:pathLst>
              <a:path w="9525" h="27940">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13" name="object 13"/>
          <p:cNvSpPr/>
          <p:nvPr/>
        </p:nvSpPr>
        <p:spPr>
          <a:xfrm>
            <a:off x="7093659" y="8094452"/>
            <a:ext cx="9525" cy="27940"/>
          </a:xfrm>
          <a:custGeom>
            <a:avLst/>
            <a:gdLst/>
            <a:ahLst/>
            <a:cxnLst/>
            <a:rect l="l" t="t" r="r" b="b"/>
            <a:pathLst>
              <a:path w="9525" h="27940">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14" name="object 14"/>
          <p:cNvSpPr txBox="1"/>
          <p:nvPr/>
        </p:nvSpPr>
        <p:spPr>
          <a:xfrm>
            <a:off x="444493" y="318313"/>
            <a:ext cx="6588125" cy="3920490"/>
          </a:xfrm>
          <a:prstGeom prst="rect">
            <a:avLst/>
          </a:prstGeom>
        </p:spPr>
        <p:txBody>
          <a:bodyPr wrap="square" lIns="0" tIns="112395" rIns="0" bIns="0" rtlCol="0" vert="horz">
            <a:spAutoFit/>
          </a:bodyPr>
          <a:lstStyle/>
          <a:p>
            <a:pPr marL="12700">
              <a:lnSpc>
                <a:spcPct val="100000"/>
              </a:lnSpc>
              <a:spcBef>
                <a:spcPts val="885"/>
              </a:spcBef>
            </a:pPr>
            <a:r>
              <a:rPr dirty="0" sz="1650" spc="-5" b="1">
                <a:latin typeface="Times New Roman"/>
                <a:cs typeface="Times New Roman"/>
              </a:rPr>
              <a:t>Calling Methods</a:t>
            </a:r>
            <a:endParaRPr sz="1650">
              <a:latin typeface="Times New Roman"/>
              <a:cs typeface="Times New Roman"/>
            </a:endParaRPr>
          </a:p>
          <a:p>
            <a:pPr marL="12700">
              <a:lnSpc>
                <a:spcPct val="100000"/>
              </a:lnSpc>
              <a:spcBef>
                <a:spcPts val="665"/>
              </a:spcBef>
            </a:pPr>
            <a:r>
              <a:rPr dirty="0" sz="1450" spc="-10">
                <a:latin typeface="Times New Roman"/>
                <a:cs typeface="Times New Roman"/>
              </a:rPr>
              <a:t>Methods </a:t>
            </a:r>
            <a:r>
              <a:rPr dirty="0" sz="1450" spc="-5">
                <a:latin typeface="Times New Roman"/>
                <a:cs typeface="Times New Roman"/>
              </a:rPr>
              <a:t>of </a:t>
            </a:r>
            <a:r>
              <a:rPr dirty="0" sz="1450" spc="-10">
                <a:latin typeface="Times New Roman"/>
                <a:cs typeface="Times New Roman"/>
              </a:rPr>
              <a:t>an object are called to make it do</a:t>
            </a:r>
            <a:r>
              <a:rPr dirty="0" sz="1450" spc="35">
                <a:latin typeface="Times New Roman"/>
                <a:cs typeface="Times New Roman"/>
              </a:rPr>
              <a:t> </a:t>
            </a:r>
            <a:r>
              <a:rPr dirty="0" sz="1450" spc="-10">
                <a:latin typeface="Times New Roman"/>
                <a:cs typeface="Times New Roman"/>
              </a:rPr>
              <a:t>something.</a:t>
            </a:r>
            <a:endParaRPr sz="1450">
              <a:latin typeface="Times New Roman"/>
              <a:cs typeface="Times New Roman"/>
            </a:endParaRPr>
          </a:p>
          <a:p>
            <a:pPr marL="12700" marR="5080">
              <a:lnSpc>
                <a:spcPts val="1660"/>
              </a:lnSpc>
              <a:spcBef>
                <a:spcPts val="760"/>
              </a:spcBef>
            </a:pPr>
            <a:r>
              <a:rPr dirty="0" sz="1450" spc="-10">
                <a:latin typeface="Times New Roman"/>
                <a:cs typeface="Times New Roman"/>
              </a:rPr>
              <a:t>Calling </a:t>
            </a:r>
            <a:r>
              <a:rPr dirty="0" sz="1450" spc="-5">
                <a:latin typeface="Times New Roman"/>
                <a:cs typeface="Times New Roman"/>
              </a:rPr>
              <a:t>a </a:t>
            </a:r>
            <a:r>
              <a:rPr dirty="0" sz="1450" spc="-10">
                <a:latin typeface="Times New Roman"/>
                <a:cs typeface="Times New Roman"/>
              </a:rPr>
              <a:t>method in an object also makes use </a:t>
            </a:r>
            <a:r>
              <a:rPr dirty="0" sz="1450" spc="-5">
                <a:latin typeface="Times New Roman"/>
                <a:cs typeface="Times New Roman"/>
              </a:rPr>
              <a:t>of dot </a:t>
            </a:r>
            <a:r>
              <a:rPr dirty="0" sz="1450" spc="-10">
                <a:latin typeface="Times New Roman"/>
                <a:cs typeface="Times New Roman"/>
              </a:rPr>
              <a:t>notation. The object whose method is  being called is on the left side </a:t>
            </a:r>
            <a:r>
              <a:rPr dirty="0" sz="1450" spc="-5">
                <a:latin typeface="Times New Roman"/>
                <a:cs typeface="Times New Roman"/>
              </a:rPr>
              <a:t>of </a:t>
            </a:r>
            <a:r>
              <a:rPr dirty="0" sz="1450" spc="-10">
                <a:latin typeface="Times New Roman"/>
                <a:cs typeface="Times New Roman"/>
              </a:rPr>
              <a:t>the dot, and the name </a:t>
            </a:r>
            <a:r>
              <a:rPr dirty="0" sz="1450" spc="-5">
                <a:latin typeface="Times New Roman"/>
                <a:cs typeface="Times New Roman"/>
              </a:rPr>
              <a:t>of </a:t>
            </a:r>
            <a:r>
              <a:rPr dirty="0" sz="1450" spc="-10">
                <a:latin typeface="Times New Roman"/>
                <a:cs typeface="Times New Roman"/>
              </a:rPr>
              <a:t>the method and its </a:t>
            </a:r>
            <a:r>
              <a:rPr dirty="0" sz="1450" spc="-15">
                <a:latin typeface="Times New Roman"/>
                <a:cs typeface="Times New Roman"/>
              </a:rPr>
              <a:t>arguments  </a:t>
            </a:r>
            <a:r>
              <a:rPr dirty="0" sz="1450" spc="-10">
                <a:latin typeface="Times New Roman"/>
                <a:cs typeface="Times New Roman"/>
              </a:rPr>
              <a:t>are on the right</a:t>
            </a:r>
            <a:r>
              <a:rPr dirty="0" sz="1450" spc="5">
                <a:latin typeface="Times New Roman"/>
                <a:cs typeface="Times New Roman"/>
              </a:rPr>
              <a:t> </a:t>
            </a:r>
            <a:r>
              <a:rPr dirty="0" sz="1450" spc="-10">
                <a:latin typeface="Times New Roman"/>
                <a:cs typeface="Times New Roman"/>
              </a:rPr>
              <a:t>side:</a:t>
            </a:r>
            <a:endParaRPr sz="1450">
              <a:latin typeface="Times New Roman"/>
              <a:cs typeface="Times New Roman"/>
            </a:endParaRPr>
          </a:p>
          <a:p>
            <a:pPr>
              <a:lnSpc>
                <a:spcPct val="100000"/>
              </a:lnSpc>
              <a:spcBef>
                <a:spcPts val="15"/>
              </a:spcBef>
            </a:pPr>
            <a:endParaRPr sz="2100">
              <a:latin typeface="Times New Roman"/>
              <a:cs typeface="Times New Roman"/>
            </a:endParaRPr>
          </a:p>
          <a:p>
            <a:pPr marL="259079">
              <a:lnSpc>
                <a:spcPct val="100000"/>
              </a:lnSpc>
            </a:pPr>
            <a:r>
              <a:rPr dirty="0" sz="1050" spc="10">
                <a:latin typeface="Courier New"/>
                <a:cs typeface="Courier New"/>
              </a:rPr>
              <a:t>customer.addToCart(itemNumber, price,</a:t>
            </a:r>
            <a:r>
              <a:rPr dirty="0" sz="1050" spc="20">
                <a:latin typeface="Courier New"/>
                <a:cs typeface="Courier New"/>
              </a:rPr>
              <a:t> </a:t>
            </a:r>
            <a:r>
              <a:rPr dirty="0" sz="1050" spc="10">
                <a:latin typeface="Courier New"/>
                <a:cs typeface="Courier New"/>
              </a:rPr>
              <a:t>quantity);</a:t>
            </a:r>
            <a:endParaRPr sz="1050">
              <a:latin typeface="Courier New"/>
              <a:cs typeface="Courier New"/>
            </a:endParaRPr>
          </a:p>
          <a:p>
            <a:pPr marL="12700" marR="487680">
              <a:lnSpc>
                <a:spcPts val="1660"/>
              </a:lnSpc>
              <a:spcBef>
                <a:spcPts val="835"/>
              </a:spcBef>
            </a:pPr>
            <a:r>
              <a:rPr dirty="0" sz="1450" spc="-10">
                <a:latin typeface="Times New Roman"/>
                <a:cs typeface="Times New Roman"/>
              </a:rPr>
              <a:t>All method calls must have parentheses after them, even when the method takes no  </a:t>
            </a:r>
            <a:r>
              <a:rPr dirty="0" sz="1450" spc="-15">
                <a:latin typeface="Times New Roman"/>
                <a:cs typeface="Times New Roman"/>
              </a:rPr>
              <a:t>arguments, </a:t>
            </a:r>
            <a:r>
              <a:rPr dirty="0" sz="1450" spc="-10">
                <a:latin typeface="Times New Roman"/>
                <a:cs typeface="Times New Roman"/>
              </a:rPr>
              <a:t>as in this</a:t>
            </a:r>
            <a:r>
              <a:rPr dirty="0" sz="1450" spc="10">
                <a:latin typeface="Times New Roman"/>
                <a:cs typeface="Times New Roman"/>
              </a:rPr>
              <a:t> </a:t>
            </a:r>
            <a:r>
              <a:rPr dirty="0" sz="1450" spc="-10">
                <a:latin typeface="Times New Roman"/>
                <a:cs typeface="Times New Roman"/>
              </a:rPr>
              <a:t>example:</a:t>
            </a:r>
            <a:endParaRPr sz="1450">
              <a:latin typeface="Times New Roman"/>
              <a:cs typeface="Times New Roman"/>
            </a:endParaRPr>
          </a:p>
          <a:p>
            <a:pPr marL="259079">
              <a:lnSpc>
                <a:spcPct val="100000"/>
              </a:lnSpc>
              <a:spcBef>
                <a:spcPts val="560"/>
              </a:spcBef>
            </a:pPr>
            <a:r>
              <a:rPr dirty="0" sz="1050" spc="10">
                <a:latin typeface="Courier New"/>
                <a:cs typeface="Courier New"/>
              </a:rPr>
              <a:t>customer.cancelOrder();</a:t>
            </a:r>
            <a:endParaRPr sz="1050">
              <a:latin typeface="Courier New"/>
              <a:cs typeface="Courier New"/>
            </a:endParaRPr>
          </a:p>
          <a:p>
            <a:pPr marL="12700" marR="81280">
              <a:lnSpc>
                <a:spcPct val="98000"/>
              </a:lnSpc>
              <a:spcBef>
                <a:spcPts val="750"/>
              </a:spcBef>
            </a:pPr>
            <a:r>
              <a:rPr dirty="0" sz="1450" spc="-10">
                <a:latin typeface="Times New Roman"/>
                <a:cs typeface="Times New Roman"/>
              </a:rPr>
              <a:t>In </a:t>
            </a:r>
            <a:r>
              <a:rPr dirty="0" u="sng" sz="1450" spc="-10">
                <a:solidFill>
                  <a:srgbClr val="0000ED"/>
                </a:solidFill>
                <a:uFill>
                  <a:solidFill>
                    <a:srgbClr val="0000ED"/>
                  </a:solidFill>
                </a:uFill>
                <a:latin typeface="Times New Roman"/>
                <a:cs typeface="Times New Roman"/>
                <a:hlinkClick r:id="rId2" action="ppaction://hlinksldjump"/>
              </a:rPr>
              <a:t>Listing 3.3</a:t>
            </a:r>
            <a:r>
              <a:rPr dirty="0" sz="1450" spc="-10">
                <a:latin typeface="Times New Roman"/>
                <a:cs typeface="Times New Roman"/>
              </a:rPr>
              <a:t>, the StringChecker application shows an example </a:t>
            </a:r>
            <a:r>
              <a:rPr dirty="0" sz="1450" spc="-5">
                <a:latin typeface="Times New Roman"/>
                <a:cs typeface="Times New Roman"/>
              </a:rPr>
              <a:t>of </a:t>
            </a:r>
            <a:r>
              <a:rPr dirty="0" sz="1450" spc="-10">
                <a:latin typeface="Times New Roman"/>
                <a:cs typeface="Times New Roman"/>
              </a:rPr>
              <a:t>calling some methods  defined in the </a:t>
            </a:r>
            <a:r>
              <a:rPr dirty="0" sz="1450" spc="-15">
                <a:latin typeface="Courier New"/>
                <a:cs typeface="Courier New"/>
              </a:rPr>
              <a:t>String </a:t>
            </a:r>
            <a:r>
              <a:rPr dirty="0" sz="1450" spc="-10">
                <a:latin typeface="Times New Roman"/>
                <a:cs typeface="Times New Roman"/>
              </a:rPr>
              <a:t>class. Strings include methods for string tests and modification.  Create this program in NetBeans as an empty Java file with the class name  </a:t>
            </a:r>
            <a:r>
              <a:rPr dirty="0" sz="1450" spc="-15">
                <a:latin typeface="Courier New"/>
                <a:cs typeface="Courier New"/>
              </a:rPr>
              <a:t>StringChecker</a:t>
            </a:r>
            <a:r>
              <a:rPr dirty="0" sz="1450" spc="-500">
                <a:latin typeface="Courier New"/>
                <a:cs typeface="Courier New"/>
              </a:rPr>
              <a:t> </a:t>
            </a:r>
            <a:r>
              <a:rPr dirty="0" sz="1450" spc="-10">
                <a:latin typeface="Times New Roman"/>
                <a:cs typeface="Times New Roman"/>
              </a:rPr>
              <a:t>and package name </a:t>
            </a:r>
            <a:r>
              <a:rPr dirty="0" sz="1450" spc="-15">
                <a:latin typeface="Courier New"/>
                <a:cs typeface="Courier New"/>
              </a:rPr>
              <a:t>com.java21days</a:t>
            </a:r>
            <a:r>
              <a:rPr dirty="0" sz="1450" spc="-15">
                <a:latin typeface="Times New Roman"/>
                <a:cs typeface="Times New Roman"/>
              </a:rPr>
              <a:t>.</a:t>
            </a:r>
            <a:endParaRPr sz="1450">
              <a:latin typeface="Times New Roman"/>
              <a:cs typeface="Times New Roman"/>
            </a:endParaRPr>
          </a:p>
          <a:p>
            <a:pPr marL="12700">
              <a:lnSpc>
                <a:spcPct val="100000"/>
              </a:lnSpc>
              <a:spcBef>
                <a:spcPts val="785"/>
              </a:spcBef>
            </a:pPr>
            <a:r>
              <a:rPr dirty="0" sz="1450" spc="-15">
                <a:solidFill>
                  <a:srgbClr val="666666"/>
                </a:solidFill>
                <a:latin typeface="Times New Roman"/>
                <a:cs typeface="Times New Roman"/>
              </a:rPr>
              <a:t>LISTING </a:t>
            </a:r>
            <a:r>
              <a:rPr dirty="0" sz="1450" spc="-5">
                <a:solidFill>
                  <a:srgbClr val="666666"/>
                </a:solidFill>
                <a:latin typeface="Times New Roman"/>
                <a:cs typeface="Times New Roman"/>
              </a:rPr>
              <a:t>3.3 </a:t>
            </a:r>
            <a:r>
              <a:rPr dirty="0" sz="1450" spc="-10">
                <a:latin typeface="Times New Roman"/>
                <a:cs typeface="Times New Roman"/>
              </a:rPr>
              <a:t>The Full </a:t>
            </a:r>
            <a:r>
              <a:rPr dirty="0" sz="1450" spc="-35">
                <a:latin typeface="Times New Roman"/>
                <a:cs typeface="Times New Roman"/>
              </a:rPr>
              <a:t>Text </a:t>
            </a:r>
            <a:r>
              <a:rPr dirty="0" sz="1450" spc="-5">
                <a:latin typeface="Times New Roman"/>
                <a:cs typeface="Times New Roman"/>
              </a:rPr>
              <a:t>of</a:t>
            </a:r>
            <a:r>
              <a:rPr dirty="0" sz="1450" spc="45">
                <a:latin typeface="Times New Roman"/>
                <a:cs typeface="Times New Roman"/>
              </a:rPr>
              <a:t> </a:t>
            </a:r>
            <a:r>
              <a:rPr dirty="0" sz="1450" spc="-15">
                <a:latin typeface="Courier New"/>
                <a:cs typeface="Courier New"/>
              </a:rPr>
              <a:t>StringChecker.java</a:t>
            </a:r>
            <a:endParaRPr sz="1450">
              <a:latin typeface="Courier New"/>
              <a:cs typeface="Courier New"/>
            </a:endParaRPr>
          </a:p>
        </p:txBody>
      </p:sp>
      <p:sp>
        <p:nvSpPr>
          <p:cNvPr id="19" name="object 19"/>
          <p:cNvSpPr txBox="1">
            <a:spLocks noGrp="1"/>
          </p:cNvSpPr>
          <p:nvPr>
            <p:ph type="sldNum" idx="7" sz="quarter"/>
          </p:nvPr>
        </p:nvSpPr>
        <p:spPr>
          <a:prstGeom prst="rect"/>
        </p:spPr>
        <p:txBody>
          <a:bodyPr wrap="square" lIns="0" tIns="3175" rIns="0" bIns="0" rtlCol="0" vert="horz">
            <a:spAutoFit/>
          </a:bodyPr>
          <a:lstStyle/>
          <a:p>
            <a:pPr marL="12700">
              <a:lnSpc>
                <a:spcPct val="100000"/>
              </a:lnSpc>
              <a:spcBef>
                <a:spcPts val="25"/>
              </a:spcBef>
            </a:pPr>
            <a:r>
              <a:rPr dirty="0"/>
              <a:t>Page </a:t>
            </a:r>
            <a:fld id="{81D60167-4931-47E6-BA6A-407CBD079E47}" type="slidenum">
              <a:rPr dirty="0"/>
              <a:t>10</a:t>
            </a:fld>
            <a:r>
              <a:rPr dirty="0"/>
              <a:t> of</a:t>
            </a:r>
            <a:r>
              <a:rPr dirty="0" spc="-90"/>
              <a:t> </a:t>
            </a:r>
            <a:r>
              <a:rPr dirty="0"/>
              <a:t>22</a:t>
            </a:r>
          </a:p>
        </p:txBody>
      </p:sp>
      <p:sp>
        <p:nvSpPr>
          <p:cNvPr id="15" name="object 15"/>
          <p:cNvSpPr txBox="1"/>
          <p:nvPr/>
        </p:nvSpPr>
        <p:spPr>
          <a:xfrm>
            <a:off x="773586" y="4688485"/>
            <a:ext cx="2164715" cy="656590"/>
          </a:xfrm>
          <a:prstGeom prst="rect">
            <a:avLst/>
          </a:prstGeom>
        </p:spPr>
        <p:txBody>
          <a:bodyPr wrap="square" lIns="0" tIns="16510" rIns="0" bIns="0" rtlCol="0" vert="horz">
            <a:spAutoFit/>
          </a:bodyPr>
          <a:lstStyle/>
          <a:p>
            <a:pPr marL="12700">
              <a:lnSpc>
                <a:spcPts val="1240"/>
              </a:lnSpc>
              <a:spcBef>
                <a:spcPts val="130"/>
              </a:spcBef>
            </a:pPr>
            <a:r>
              <a:rPr dirty="0" sz="1050" spc="15">
                <a:latin typeface="Courier New"/>
                <a:cs typeface="Courier New"/>
              </a:rPr>
              <a:t>1: </a:t>
            </a:r>
            <a:r>
              <a:rPr dirty="0" sz="1050" spc="10">
                <a:solidFill>
                  <a:srgbClr val="0000FF"/>
                </a:solidFill>
                <a:latin typeface="Courier New"/>
                <a:cs typeface="Courier New"/>
              </a:rPr>
              <a:t>package</a:t>
            </a:r>
            <a:r>
              <a:rPr dirty="0" sz="1050" spc="-10">
                <a:solidFill>
                  <a:srgbClr val="0000FF"/>
                </a:solidFill>
                <a:latin typeface="Courier New"/>
                <a:cs typeface="Courier New"/>
              </a:rPr>
              <a:t> </a:t>
            </a:r>
            <a:r>
              <a:rPr dirty="0" sz="1050" spc="10">
                <a:latin typeface="Courier New"/>
                <a:cs typeface="Courier New"/>
              </a:rPr>
              <a:t>com.java21days;</a:t>
            </a:r>
            <a:endParaRPr sz="1050">
              <a:latin typeface="Courier New"/>
              <a:cs typeface="Courier New"/>
            </a:endParaRPr>
          </a:p>
          <a:p>
            <a:pPr marL="12700">
              <a:lnSpc>
                <a:spcPts val="1225"/>
              </a:lnSpc>
            </a:pPr>
            <a:r>
              <a:rPr dirty="0" sz="1050" spc="15">
                <a:latin typeface="Courier New"/>
                <a:cs typeface="Courier New"/>
              </a:rPr>
              <a:t>2:</a:t>
            </a:r>
            <a:endParaRPr sz="1050">
              <a:latin typeface="Courier New"/>
              <a:cs typeface="Courier New"/>
            </a:endParaRPr>
          </a:p>
          <a:p>
            <a:pPr marL="12700" marR="169545">
              <a:lnSpc>
                <a:spcPts val="1220"/>
              </a:lnSpc>
              <a:spcBef>
                <a:spcPts val="55"/>
              </a:spcBef>
            </a:pPr>
            <a:r>
              <a:rPr dirty="0" sz="1050" spc="15">
                <a:latin typeface="Courier New"/>
                <a:cs typeface="Courier New"/>
              </a:rPr>
              <a:t>3: </a:t>
            </a:r>
            <a:r>
              <a:rPr dirty="0" sz="1050" spc="10">
                <a:solidFill>
                  <a:srgbClr val="0000FF"/>
                </a:solidFill>
                <a:latin typeface="Courier New"/>
                <a:cs typeface="Courier New"/>
              </a:rPr>
              <a:t>class </a:t>
            </a:r>
            <a:r>
              <a:rPr dirty="0" sz="1050" spc="10">
                <a:latin typeface="Courier New"/>
                <a:cs typeface="Courier New"/>
              </a:rPr>
              <a:t>StringChecker </a:t>
            </a:r>
            <a:r>
              <a:rPr dirty="0" sz="1050" spc="15">
                <a:latin typeface="Courier New"/>
                <a:cs typeface="Courier New"/>
              </a:rPr>
              <a:t>{  4:</a:t>
            </a:r>
            <a:endParaRPr sz="1050">
              <a:latin typeface="Courier New"/>
              <a:cs typeface="Courier New"/>
            </a:endParaRPr>
          </a:p>
        </p:txBody>
      </p:sp>
      <p:sp>
        <p:nvSpPr>
          <p:cNvPr id="16" name="object 16"/>
          <p:cNvSpPr txBox="1"/>
          <p:nvPr/>
        </p:nvSpPr>
        <p:spPr>
          <a:xfrm>
            <a:off x="1349477" y="5310431"/>
            <a:ext cx="4879975" cy="2522855"/>
          </a:xfrm>
          <a:prstGeom prst="rect">
            <a:avLst/>
          </a:prstGeom>
        </p:spPr>
        <p:txBody>
          <a:bodyPr wrap="square" lIns="0" tIns="16510" rIns="0" bIns="0" rtlCol="0" vert="horz">
            <a:spAutoFit/>
          </a:bodyPr>
          <a:lstStyle/>
          <a:p>
            <a:pPr marL="12700">
              <a:lnSpc>
                <a:spcPts val="1240"/>
              </a:lnSpc>
              <a:spcBef>
                <a:spcPts val="130"/>
              </a:spcBef>
            </a:pPr>
            <a:r>
              <a:rPr dirty="0" sz="1050" spc="10">
                <a:solidFill>
                  <a:srgbClr val="0000FF"/>
                </a:solidFill>
                <a:latin typeface="Courier New"/>
                <a:cs typeface="Courier New"/>
              </a:rPr>
              <a:t>public static void </a:t>
            </a:r>
            <a:r>
              <a:rPr dirty="0" sz="1050" spc="10">
                <a:latin typeface="Courier New"/>
                <a:cs typeface="Courier New"/>
              </a:rPr>
              <a:t>main(String[] arguments)</a:t>
            </a:r>
            <a:r>
              <a:rPr dirty="0" sz="1050" spc="40">
                <a:latin typeface="Courier New"/>
                <a:cs typeface="Courier New"/>
              </a:rPr>
              <a:t> </a:t>
            </a:r>
            <a:r>
              <a:rPr dirty="0" sz="1050" spc="15">
                <a:latin typeface="Courier New"/>
                <a:cs typeface="Courier New"/>
              </a:rPr>
              <a:t>{</a:t>
            </a:r>
            <a:endParaRPr sz="1050">
              <a:latin typeface="Courier New"/>
              <a:cs typeface="Courier New"/>
            </a:endParaRPr>
          </a:p>
          <a:p>
            <a:pPr marL="341630" marR="498475">
              <a:lnSpc>
                <a:spcPts val="1220"/>
              </a:lnSpc>
              <a:spcBef>
                <a:spcPts val="55"/>
              </a:spcBef>
            </a:pPr>
            <a:r>
              <a:rPr dirty="0" sz="1050" spc="10">
                <a:latin typeface="Courier New"/>
                <a:cs typeface="Courier New"/>
              </a:rPr>
              <a:t>String str </a:t>
            </a:r>
            <a:r>
              <a:rPr dirty="0" sz="1050" spc="15">
                <a:latin typeface="Courier New"/>
                <a:cs typeface="Courier New"/>
              </a:rPr>
              <a:t>= </a:t>
            </a:r>
            <a:r>
              <a:rPr dirty="0" sz="1050" spc="15">
                <a:solidFill>
                  <a:srgbClr val="993300"/>
                </a:solidFill>
                <a:latin typeface="Courier New"/>
                <a:cs typeface="Courier New"/>
              </a:rPr>
              <a:t>“A </a:t>
            </a:r>
            <a:r>
              <a:rPr dirty="0" sz="1050" spc="10">
                <a:solidFill>
                  <a:srgbClr val="993300"/>
                </a:solidFill>
                <a:latin typeface="Courier New"/>
                <a:cs typeface="Courier New"/>
              </a:rPr>
              <a:t>Lannister always pays his debts”</a:t>
            </a:r>
            <a:r>
              <a:rPr dirty="0" sz="1050" spc="10">
                <a:latin typeface="Courier New"/>
                <a:cs typeface="Courier New"/>
              </a:rPr>
              <a:t>;  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“The string is: </a:t>
            </a:r>
            <a:r>
              <a:rPr dirty="0" sz="1050" spc="15">
                <a:solidFill>
                  <a:srgbClr val="993300"/>
                </a:solidFill>
                <a:latin typeface="Courier New"/>
                <a:cs typeface="Courier New"/>
              </a:rPr>
              <a:t>“ </a:t>
            </a:r>
            <a:r>
              <a:rPr dirty="0" sz="1050" spc="15">
                <a:latin typeface="Courier New"/>
                <a:cs typeface="Courier New"/>
              </a:rPr>
              <a:t>+ </a:t>
            </a:r>
            <a:r>
              <a:rPr dirty="0" sz="1050" spc="10">
                <a:latin typeface="Courier New"/>
                <a:cs typeface="Courier New"/>
              </a:rPr>
              <a:t>str);  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“Length </a:t>
            </a:r>
            <a:r>
              <a:rPr dirty="0" sz="1050" spc="15">
                <a:solidFill>
                  <a:srgbClr val="993300"/>
                </a:solidFill>
                <a:latin typeface="Courier New"/>
                <a:cs typeface="Courier New"/>
              </a:rPr>
              <a:t>of </a:t>
            </a:r>
            <a:r>
              <a:rPr dirty="0" sz="1050" spc="10">
                <a:solidFill>
                  <a:srgbClr val="993300"/>
                </a:solidFill>
                <a:latin typeface="Courier New"/>
                <a:cs typeface="Courier New"/>
              </a:rPr>
              <a:t>this string:</a:t>
            </a:r>
            <a:r>
              <a:rPr dirty="0" sz="1050" spc="30">
                <a:solidFill>
                  <a:srgbClr val="993300"/>
                </a:solidFill>
                <a:latin typeface="Courier New"/>
                <a:cs typeface="Courier New"/>
              </a:rPr>
              <a:t> </a:t>
            </a:r>
            <a:r>
              <a:rPr dirty="0" sz="1050" spc="15">
                <a:solidFill>
                  <a:srgbClr val="993300"/>
                </a:solidFill>
                <a:latin typeface="Courier New"/>
                <a:cs typeface="Courier New"/>
              </a:rPr>
              <a:t>“</a:t>
            </a:r>
            <a:endParaRPr sz="1050">
              <a:latin typeface="Courier New"/>
              <a:cs typeface="Courier New"/>
            </a:endParaRPr>
          </a:p>
          <a:p>
            <a:pPr marL="670560">
              <a:lnSpc>
                <a:spcPts val="1180"/>
              </a:lnSpc>
            </a:pPr>
            <a:r>
              <a:rPr dirty="0" sz="1050" spc="15">
                <a:latin typeface="Courier New"/>
                <a:cs typeface="Courier New"/>
              </a:rPr>
              <a:t>+</a:t>
            </a:r>
            <a:r>
              <a:rPr dirty="0" sz="1050" spc="10">
                <a:latin typeface="Courier New"/>
                <a:cs typeface="Courier New"/>
              </a:rPr>
              <a:t> str.length());</a:t>
            </a:r>
            <a:endParaRPr sz="1050">
              <a:latin typeface="Courier New"/>
              <a:cs typeface="Courier New"/>
            </a:endParaRPr>
          </a:p>
          <a:p>
            <a:pPr marL="341630">
              <a:lnSpc>
                <a:spcPts val="1225"/>
              </a:lnSpc>
            </a:pPr>
            <a:r>
              <a:rPr dirty="0" sz="1050" spc="10">
                <a:latin typeface="Courier New"/>
                <a:cs typeface="Courier New"/>
              </a:rPr>
              <a:t>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“The character </a:t>
            </a:r>
            <a:r>
              <a:rPr dirty="0" sz="1050" spc="15">
                <a:solidFill>
                  <a:srgbClr val="993300"/>
                </a:solidFill>
                <a:latin typeface="Courier New"/>
                <a:cs typeface="Courier New"/>
              </a:rPr>
              <a:t>at </a:t>
            </a:r>
            <a:r>
              <a:rPr dirty="0" sz="1050" spc="10">
                <a:solidFill>
                  <a:srgbClr val="993300"/>
                </a:solidFill>
                <a:latin typeface="Courier New"/>
                <a:cs typeface="Courier New"/>
              </a:rPr>
              <a:t>position </a:t>
            </a:r>
            <a:r>
              <a:rPr dirty="0" sz="1050" spc="15">
                <a:solidFill>
                  <a:srgbClr val="993300"/>
                </a:solidFill>
                <a:latin typeface="Courier New"/>
                <a:cs typeface="Courier New"/>
              </a:rPr>
              <a:t>6:</a:t>
            </a:r>
            <a:r>
              <a:rPr dirty="0" sz="1050" spc="40">
                <a:solidFill>
                  <a:srgbClr val="993300"/>
                </a:solidFill>
                <a:latin typeface="Courier New"/>
                <a:cs typeface="Courier New"/>
              </a:rPr>
              <a:t> </a:t>
            </a:r>
            <a:r>
              <a:rPr dirty="0" sz="1050" spc="15">
                <a:solidFill>
                  <a:srgbClr val="993300"/>
                </a:solidFill>
                <a:latin typeface="Courier New"/>
                <a:cs typeface="Courier New"/>
              </a:rPr>
              <a:t>“</a:t>
            </a:r>
            <a:endParaRPr sz="1050">
              <a:latin typeface="Courier New"/>
              <a:cs typeface="Courier New"/>
            </a:endParaRPr>
          </a:p>
          <a:p>
            <a:pPr marL="670560">
              <a:lnSpc>
                <a:spcPts val="1225"/>
              </a:lnSpc>
            </a:pPr>
            <a:r>
              <a:rPr dirty="0" sz="1050" spc="15">
                <a:latin typeface="Courier New"/>
                <a:cs typeface="Courier New"/>
              </a:rPr>
              <a:t>+</a:t>
            </a:r>
            <a:r>
              <a:rPr dirty="0" sz="1050" spc="10">
                <a:latin typeface="Courier New"/>
                <a:cs typeface="Courier New"/>
              </a:rPr>
              <a:t> str.charAt(6));</a:t>
            </a:r>
            <a:endParaRPr sz="1050">
              <a:latin typeface="Courier New"/>
              <a:cs typeface="Courier New"/>
            </a:endParaRPr>
          </a:p>
          <a:p>
            <a:pPr marL="341630">
              <a:lnSpc>
                <a:spcPts val="1225"/>
              </a:lnSpc>
            </a:pPr>
            <a:r>
              <a:rPr dirty="0" sz="1050" spc="10">
                <a:latin typeface="Courier New"/>
                <a:cs typeface="Courier New"/>
              </a:rPr>
              <a:t>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“The substring from </a:t>
            </a:r>
            <a:r>
              <a:rPr dirty="0" sz="1050" spc="15">
                <a:solidFill>
                  <a:srgbClr val="993300"/>
                </a:solidFill>
                <a:latin typeface="Courier New"/>
                <a:cs typeface="Courier New"/>
              </a:rPr>
              <a:t>12 to </a:t>
            </a:r>
            <a:r>
              <a:rPr dirty="0" sz="1050" spc="10">
                <a:solidFill>
                  <a:srgbClr val="993300"/>
                </a:solidFill>
                <a:latin typeface="Courier New"/>
                <a:cs typeface="Courier New"/>
              </a:rPr>
              <a:t>18:</a:t>
            </a:r>
            <a:r>
              <a:rPr dirty="0" sz="1050" spc="45">
                <a:solidFill>
                  <a:srgbClr val="993300"/>
                </a:solidFill>
                <a:latin typeface="Courier New"/>
                <a:cs typeface="Courier New"/>
              </a:rPr>
              <a:t> </a:t>
            </a:r>
            <a:r>
              <a:rPr dirty="0" sz="1050" spc="15">
                <a:solidFill>
                  <a:srgbClr val="993300"/>
                </a:solidFill>
                <a:latin typeface="Courier New"/>
                <a:cs typeface="Courier New"/>
              </a:rPr>
              <a:t>“</a:t>
            </a:r>
            <a:endParaRPr sz="1050">
              <a:latin typeface="Courier New"/>
              <a:cs typeface="Courier New"/>
            </a:endParaRPr>
          </a:p>
          <a:p>
            <a:pPr marL="341630" marR="498475" indent="328930">
              <a:lnSpc>
                <a:spcPts val="1220"/>
              </a:lnSpc>
              <a:spcBef>
                <a:spcPts val="55"/>
              </a:spcBef>
            </a:pPr>
            <a:r>
              <a:rPr dirty="0" sz="1050" spc="15">
                <a:latin typeface="Courier New"/>
                <a:cs typeface="Courier New"/>
              </a:rPr>
              <a:t>+ </a:t>
            </a:r>
            <a:r>
              <a:rPr dirty="0" sz="1050" spc="10">
                <a:latin typeface="Courier New"/>
                <a:cs typeface="Courier New"/>
              </a:rPr>
              <a:t>str.substring(12, 18));  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“The index </a:t>
            </a:r>
            <a:r>
              <a:rPr dirty="0" sz="1050" spc="15">
                <a:solidFill>
                  <a:srgbClr val="993300"/>
                </a:solidFill>
                <a:latin typeface="Courier New"/>
                <a:cs typeface="Courier New"/>
              </a:rPr>
              <a:t>of </a:t>
            </a:r>
            <a:r>
              <a:rPr dirty="0" sz="1050" spc="10">
                <a:solidFill>
                  <a:srgbClr val="993300"/>
                </a:solidFill>
                <a:latin typeface="Courier New"/>
                <a:cs typeface="Courier New"/>
              </a:rPr>
              <a:t>the first ‘t’:</a:t>
            </a:r>
            <a:r>
              <a:rPr dirty="0" sz="1050" spc="70">
                <a:solidFill>
                  <a:srgbClr val="993300"/>
                </a:solidFill>
                <a:latin typeface="Courier New"/>
                <a:cs typeface="Courier New"/>
              </a:rPr>
              <a:t> </a:t>
            </a:r>
            <a:r>
              <a:rPr dirty="0" sz="1050" spc="15">
                <a:solidFill>
                  <a:srgbClr val="993300"/>
                </a:solidFill>
                <a:latin typeface="Courier New"/>
                <a:cs typeface="Courier New"/>
              </a:rPr>
              <a:t>“</a:t>
            </a:r>
            <a:endParaRPr sz="1050">
              <a:latin typeface="Courier New"/>
              <a:cs typeface="Courier New"/>
            </a:endParaRPr>
          </a:p>
          <a:p>
            <a:pPr marL="670560">
              <a:lnSpc>
                <a:spcPts val="1175"/>
              </a:lnSpc>
            </a:pPr>
            <a:r>
              <a:rPr dirty="0" sz="1050" spc="15">
                <a:latin typeface="Courier New"/>
                <a:cs typeface="Courier New"/>
              </a:rPr>
              <a:t>+</a:t>
            </a:r>
            <a:r>
              <a:rPr dirty="0" sz="1050" spc="10">
                <a:latin typeface="Courier New"/>
                <a:cs typeface="Courier New"/>
              </a:rPr>
              <a:t> str.indexOf(</a:t>
            </a:r>
            <a:r>
              <a:rPr dirty="0" sz="1050" spc="10">
                <a:solidFill>
                  <a:srgbClr val="993300"/>
                </a:solidFill>
                <a:latin typeface="Courier New"/>
                <a:cs typeface="Courier New"/>
              </a:rPr>
              <a:t>‘t’</a:t>
            </a:r>
            <a:r>
              <a:rPr dirty="0" sz="1050" spc="10">
                <a:latin typeface="Courier New"/>
                <a:cs typeface="Courier New"/>
              </a:rPr>
              <a:t>));</a:t>
            </a:r>
            <a:endParaRPr sz="1050">
              <a:latin typeface="Courier New"/>
              <a:cs typeface="Courier New"/>
            </a:endParaRPr>
          </a:p>
          <a:p>
            <a:pPr marL="341630">
              <a:lnSpc>
                <a:spcPts val="1225"/>
              </a:lnSpc>
            </a:pPr>
            <a:r>
              <a:rPr dirty="0" sz="1050" spc="10">
                <a:latin typeface="Courier New"/>
                <a:cs typeface="Courier New"/>
              </a:rPr>
              <a:t>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“The index </a:t>
            </a:r>
            <a:r>
              <a:rPr dirty="0" sz="1050" spc="15">
                <a:solidFill>
                  <a:srgbClr val="993300"/>
                </a:solidFill>
                <a:latin typeface="Courier New"/>
                <a:cs typeface="Courier New"/>
              </a:rPr>
              <a:t>of </a:t>
            </a:r>
            <a:r>
              <a:rPr dirty="0" sz="1050" spc="10">
                <a:solidFill>
                  <a:srgbClr val="993300"/>
                </a:solidFill>
                <a:latin typeface="Courier New"/>
                <a:cs typeface="Courier New"/>
              </a:rPr>
              <a:t>the beginning </a:t>
            </a:r>
            <a:r>
              <a:rPr dirty="0" sz="1050" spc="15">
                <a:solidFill>
                  <a:srgbClr val="993300"/>
                </a:solidFill>
                <a:latin typeface="Courier New"/>
                <a:cs typeface="Courier New"/>
              </a:rPr>
              <a:t>of </a:t>
            </a:r>
            <a:r>
              <a:rPr dirty="0" sz="1050" spc="10">
                <a:solidFill>
                  <a:srgbClr val="993300"/>
                </a:solidFill>
                <a:latin typeface="Courier New"/>
                <a:cs typeface="Courier New"/>
              </a:rPr>
              <a:t>the</a:t>
            </a:r>
            <a:r>
              <a:rPr dirty="0" sz="1050" spc="80">
                <a:solidFill>
                  <a:srgbClr val="993300"/>
                </a:solidFill>
                <a:latin typeface="Courier New"/>
                <a:cs typeface="Courier New"/>
              </a:rPr>
              <a:t> </a:t>
            </a:r>
            <a:r>
              <a:rPr dirty="0" sz="1050" spc="15">
                <a:solidFill>
                  <a:srgbClr val="993300"/>
                </a:solidFill>
                <a:latin typeface="Courier New"/>
                <a:cs typeface="Courier New"/>
              </a:rPr>
              <a:t>“</a:t>
            </a:r>
            <a:endParaRPr sz="1050">
              <a:latin typeface="Courier New"/>
              <a:cs typeface="Courier New"/>
            </a:endParaRPr>
          </a:p>
          <a:p>
            <a:pPr marL="341630" marR="251460" indent="328930">
              <a:lnSpc>
                <a:spcPts val="1220"/>
              </a:lnSpc>
              <a:spcBef>
                <a:spcPts val="55"/>
              </a:spcBef>
            </a:pPr>
            <a:r>
              <a:rPr dirty="0" sz="1050" spc="15">
                <a:latin typeface="Courier New"/>
                <a:cs typeface="Courier New"/>
              </a:rPr>
              <a:t>+ </a:t>
            </a:r>
            <a:r>
              <a:rPr dirty="0" sz="1050" spc="10">
                <a:solidFill>
                  <a:srgbClr val="993300"/>
                </a:solidFill>
                <a:latin typeface="Courier New"/>
                <a:cs typeface="Courier New"/>
              </a:rPr>
              <a:t>“substring "debts": </a:t>
            </a:r>
            <a:r>
              <a:rPr dirty="0" sz="1050" spc="15">
                <a:solidFill>
                  <a:srgbClr val="993300"/>
                </a:solidFill>
                <a:latin typeface="Courier New"/>
                <a:cs typeface="Courier New"/>
              </a:rPr>
              <a:t>“ </a:t>
            </a:r>
            <a:r>
              <a:rPr dirty="0" sz="1050" spc="15">
                <a:latin typeface="Courier New"/>
                <a:cs typeface="Courier New"/>
              </a:rPr>
              <a:t>+ </a:t>
            </a:r>
            <a:r>
              <a:rPr dirty="0" sz="1050" spc="10">
                <a:latin typeface="Courier New"/>
                <a:cs typeface="Courier New"/>
              </a:rPr>
              <a:t>str.indexOf(“debts”));  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“The string </a:t>
            </a:r>
            <a:r>
              <a:rPr dirty="0" sz="1050" spc="15">
                <a:solidFill>
                  <a:srgbClr val="993300"/>
                </a:solidFill>
                <a:latin typeface="Courier New"/>
                <a:cs typeface="Courier New"/>
              </a:rPr>
              <a:t>in </a:t>
            </a:r>
            <a:r>
              <a:rPr dirty="0" sz="1050" spc="10">
                <a:solidFill>
                  <a:srgbClr val="993300"/>
                </a:solidFill>
                <a:latin typeface="Courier New"/>
                <a:cs typeface="Courier New"/>
              </a:rPr>
              <a:t>uppercase:</a:t>
            </a:r>
            <a:r>
              <a:rPr dirty="0" sz="1050" spc="35">
                <a:solidFill>
                  <a:srgbClr val="993300"/>
                </a:solidFill>
                <a:latin typeface="Courier New"/>
                <a:cs typeface="Courier New"/>
              </a:rPr>
              <a:t> </a:t>
            </a:r>
            <a:r>
              <a:rPr dirty="0" sz="1050" spc="15">
                <a:solidFill>
                  <a:srgbClr val="993300"/>
                </a:solidFill>
                <a:latin typeface="Courier New"/>
                <a:cs typeface="Courier New"/>
              </a:rPr>
              <a:t>“</a:t>
            </a:r>
            <a:endParaRPr sz="1050">
              <a:latin typeface="Courier New"/>
              <a:cs typeface="Courier New"/>
            </a:endParaRPr>
          </a:p>
          <a:p>
            <a:pPr marL="670560">
              <a:lnSpc>
                <a:spcPts val="1175"/>
              </a:lnSpc>
            </a:pPr>
            <a:r>
              <a:rPr dirty="0" sz="1050" spc="15">
                <a:latin typeface="Courier New"/>
                <a:cs typeface="Courier New"/>
              </a:rPr>
              <a:t>+</a:t>
            </a:r>
            <a:r>
              <a:rPr dirty="0" sz="1050" spc="10">
                <a:latin typeface="Courier New"/>
                <a:cs typeface="Courier New"/>
              </a:rPr>
              <a:t> str.toUpperCase());</a:t>
            </a:r>
            <a:endParaRPr sz="1050">
              <a:latin typeface="Courier New"/>
              <a:cs typeface="Courier New"/>
            </a:endParaRPr>
          </a:p>
          <a:p>
            <a:pPr marL="12700">
              <a:lnSpc>
                <a:spcPts val="1240"/>
              </a:lnSpc>
            </a:pPr>
            <a:r>
              <a:rPr dirty="0" sz="1050" spc="15">
                <a:latin typeface="Courier New"/>
                <a:cs typeface="Courier New"/>
              </a:rPr>
              <a:t>}</a:t>
            </a:r>
            <a:endParaRPr sz="1050">
              <a:latin typeface="Courier New"/>
              <a:cs typeface="Courier New"/>
            </a:endParaRPr>
          </a:p>
        </p:txBody>
      </p:sp>
      <p:sp>
        <p:nvSpPr>
          <p:cNvPr id="17" name="object 17"/>
          <p:cNvSpPr txBox="1"/>
          <p:nvPr/>
        </p:nvSpPr>
        <p:spPr>
          <a:xfrm>
            <a:off x="691317" y="5310431"/>
            <a:ext cx="436880" cy="2678430"/>
          </a:xfrm>
          <a:prstGeom prst="rect">
            <a:avLst/>
          </a:prstGeom>
        </p:spPr>
        <p:txBody>
          <a:bodyPr wrap="square" lIns="0" tIns="16510" rIns="0" bIns="0" rtlCol="0" vert="horz">
            <a:spAutoFit/>
          </a:bodyPr>
          <a:lstStyle/>
          <a:p>
            <a:pPr algn="ctr" marR="74295">
              <a:lnSpc>
                <a:spcPts val="1240"/>
              </a:lnSpc>
              <a:spcBef>
                <a:spcPts val="130"/>
              </a:spcBef>
            </a:pPr>
            <a:r>
              <a:rPr dirty="0" sz="1050" spc="15">
                <a:latin typeface="Courier New"/>
                <a:cs typeface="Courier New"/>
              </a:rPr>
              <a:t>5:</a:t>
            </a:r>
            <a:endParaRPr sz="1050">
              <a:latin typeface="Courier New"/>
              <a:cs typeface="Courier New"/>
            </a:endParaRPr>
          </a:p>
          <a:p>
            <a:pPr algn="ctr" marR="74295">
              <a:lnSpc>
                <a:spcPts val="1225"/>
              </a:lnSpc>
            </a:pPr>
            <a:r>
              <a:rPr dirty="0" sz="1050" spc="15">
                <a:latin typeface="Courier New"/>
                <a:cs typeface="Courier New"/>
              </a:rPr>
              <a:t>6:</a:t>
            </a:r>
            <a:endParaRPr sz="1050">
              <a:latin typeface="Courier New"/>
              <a:cs typeface="Courier New"/>
            </a:endParaRPr>
          </a:p>
          <a:p>
            <a:pPr algn="ctr" marR="74295">
              <a:lnSpc>
                <a:spcPts val="1225"/>
              </a:lnSpc>
            </a:pPr>
            <a:r>
              <a:rPr dirty="0" sz="1050" spc="15">
                <a:latin typeface="Courier New"/>
                <a:cs typeface="Courier New"/>
              </a:rPr>
              <a:t>7:</a:t>
            </a:r>
            <a:endParaRPr sz="1050">
              <a:latin typeface="Courier New"/>
              <a:cs typeface="Courier New"/>
            </a:endParaRPr>
          </a:p>
          <a:p>
            <a:pPr algn="ctr" marR="74295">
              <a:lnSpc>
                <a:spcPts val="1225"/>
              </a:lnSpc>
            </a:pPr>
            <a:r>
              <a:rPr dirty="0" sz="1050" spc="15">
                <a:latin typeface="Courier New"/>
                <a:cs typeface="Courier New"/>
              </a:rPr>
              <a:t>8:</a:t>
            </a:r>
            <a:endParaRPr sz="1050">
              <a:latin typeface="Courier New"/>
              <a:cs typeface="Courier New"/>
            </a:endParaRPr>
          </a:p>
          <a:p>
            <a:pPr algn="ctr" marR="74295">
              <a:lnSpc>
                <a:spcPts val="1225"/>
              </a:lnSpc>
            </a:pPr>
            <a:r>
              <a:rPr dirty="0" sz="1050" spc="15">
                <a:latin typeface="Courier New"/>
                <a:cs typeface="Courier New"/>
              </a:rPr>
              <a:t>9:</a:t>
            </a:r>
            <a:endParaRPr sz="1050">
              <a:latin typeface="Courier New"/>
              <a:cs typeface="Courier New"/>
            </a:endParaRPr>
          </a:p>
          <a:p>
            <a:pPr algn="ctr" marR="156845">
              <a:lnSpc>
                <a:spcPts val="1225"/>
              </a:lnSpc>
            </a:pPr>
            <a:r>
              <a:rPr dirty="0" sz="1050" spc="10">
                <a:latin typeface="Courier New"/>
                <a:cs typeface="Courier New"/>
              </a:rPr>
              <a:t>10</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11</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12</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13</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14</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15</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16</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17</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18</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19</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20</a:t>
            </a:r>
            <a:r>
              <a:rPr dirty="0" sz="1050" spc="15">
                <a:latin typeface="Courier New"/>
                <a:cs typeface="Courier New"/>
              </a:rPr>
              <a:t>:</a:t>
            </a:r>
            <a:endParaRPr sz="1050">
              <a:latin typeface="Courier New"/>
              <a:cs typeface="Courier New"/>
            </a:endParaRPr>
          </a:p>
          <a:p>
            <a:pPr marL="12700">
              <a:lnSpc>
                <a:spcPts val="1240"/>
              </a:lnSpc>
            </a:pPr>
            <a:r>
              <a:rPr dirty="0" sz="1050" spc="10">
                <a:latin typeface="Courier New"/>
                <a:cs typeface="Courier New"/>
              </a:rPr>
              <a:t>21:</a:t>
            </a:r>
            <a:r>
              <a:rPr dirty="0" sz="1050" spc="-60">
                <a:latin typeface="Courier New"/>
                <a:cs typeface="Courier New"/>
              </a:rPr>
              <a:t> </a:t>
            </a:r>
            <a:r>
              <a:rPr dirty="0" sz="1050" spc="15">
                <a:latin typeface="Courier New"/>
                <a:cs typeface="Courier New"/>
              </a:rPr>
              <a:t>}</a:t>
            </a:r>
            <a:endParaRPr sz="1050">
              <a:latin typeface="Courier New"/>
              <a:cs typeface="Courier New"/>
            </a:endParaRPr>
          </a:p>
        </p:txBody>
      </p:sp>
      <p:sp>
        <p:nvSpPr>
          <p:cNvPr id="18" name="object 18"/>
          <p:cNvSpPr txBox="1"/>
          <p:nvPr/>
        </p:nvSpPr>
        <p:spPr>
          <a:xfrm>
            <a:off x="444508" y="8182363"/>
            <a:ext cx="4629785" cy="245110"/>
          </a:xfrm>
          <a:prstGeom prst="rect">
            <a:avLst/>
          </a:prstGeom>
        </p:spPr>
        <p:txBody>
          <a:bodyPr wrap="square" lIns="0" tIns="11430" rIns="0" bIns="0" rtlCol="0" vert="horz">
            <a:spAutoFit/>
          </a:bodyPr>
          <a:lstStyle/>
          <a:p>
            <a:pPr marL="12700">
              <a:lnSpc>
                <a:spcPct val="100000"/>
              </a:lnSpc>
              <a:spcBef>
                <a:spcPts val="90"/>
              </a:spcBef>
            </a:pPr>
            <a:r>
              <a:rPr dirty="0" sz="1450" spc="-10">
                <a:latin typeface="Times New Roman"/>
                <a:cs typeface="Times New Roman"/>
              </a:rPr>
              <a:t>Running the program produces the output shown in </a:t>
            </a:r>
            <a:r>
              <a:rPr dirty="0" u="sng" sz="1450" spc="-10">
                <a:solidFill>
                  <a:srgbClr val="0000ED"/>
                </a:solidFill>
                <a:uFill>
                  <a:solidFill>
                    <a:srgbClr val="0000ED"/>
                  </a:solidFill>
                </a:uFill>
                <a:latin typeface="Times New Roman"/>
                <a:cs typeface="Times New Roman"/>
                <a:hlinkClick r:id="rId3" action="ppaction://hlinksldjump"/>
              </a:rPr>
              <a:t>Figure</a:t>
            </a:r>
            <a:r>
              <a:rPr dirty="0" u="sng" sz="1450" spc="95">
                <a:solidFill>
                  <a:srgbClr val="0000ED"/>
                </a:solidFill>
                <a:uFill>
                  <a:solidFill>
                    <a:srgbClr val="0000ED"/>
                  </a:solidFill>
                </a:uFill>
                <a:latin typeface="Times New Roman"/>
                <a:cs typeface="Times New Roman"/>
                <a:hlinkClick r:id="rId3" action="ppaction://hlinksldjump"/>
              </a:rPr>
              <a:t> </a:t>
            </a:r>
            <a:r>
              <a:rPr dirty="0" u="sng" sz="1450" spc="-5">
                <a:solidFill>
                  <a:srgbClr val="0000ED"/>
                </a:solidFill>
                <a:uFill>
                  <a:solidFill>
                    <a:srgbClr val="0000ED"/>
                  </a:solidFill>
                </a:uFill>
                <a:latin typeface="Times New Roman"/>
                <a:cs typeface="Times New Roman"/>
                <a:hlinkClick r:id="rId3" action="ppaction://hlinksldjump"/>
              </a:rPr>
              <a:t>3.3</a:t>
            </a:r>
            <a:r>
              <a:rPr dirty="0" sz="1450" spc="-5">
                <a:latin typeface="Times New Roman"/>
                <a:cs typeface="Times New Roman"/>
              </a:rPr>
              <a:t>.</a:t>
            </a:r>
            <a:endParaRPr sz="1450">
              <a:latin typeface="Times New Roman"/>
              <a:cs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685728" y="448170"/>
            <a:ext cx="6197688" cy="2185962"/>
          </a:xfrm>
          <a:prstGeom prst="rect">
            <a:avLst/>
          </a:prstGeom>
          <a:blipFill>
            <a:blip r:embed="rId2" cstate="print"/>
            <a:stretch>
              <a:fillRect/>
            </a:stretch>
          </a:blipFill>
        </p:spPr>
        <p:txBody>
          <a:bodyPr wrap="square" lIns="0" tIns="0" rIns="0" bIns="0" rtlCol="0"/>
          <a:lstStyle/>
          <a:p/>
        </p:txBody>
      </p:sp>
      <p:sp>
        <p:nvSpPr>
          <p:cNvPr id="3" name="object 3"/>
          <p:cNvSpPr/>
          <p:nvPr/>
        </p:nvSpPr>
        <p:spPr>
          <a:xfrm>
            <a:off x="777140" y="3859736"/>
            <a:ext cx="91411" cy="91462"/>
          </a:xfrm>
          <a:prstGeom prst="rect">
            <a:avLst/>
          </a:prstGeom>
          <a:blipFill>
            <a:blip r:embed="rId3" cstate="print"/>
            <a:stretch>
              <a:fillRect/>
            </a:stretch>
          </a:blipFill>
        </p:spPr>
        <p:txBody>
          <a:bodyPr wrap="square" lIns="0" tIns="0" rIns="0" bIns="0" rtlCol="0"/>
          <a:lstStyle/>
          <a:p/>
        </p:txBody>
      </p:sp>
      <p:sp>
        <p:nvSpPr>
          <p:cNvPr id="4" name="object 4"/>
          <p:cNvSpPr/>
          <p:nvPr/>
        </p:nvSpPr>
        <p:spPr>
          <a:xfrm>
            <a:off x="777140" y="4161551"/>
            <a:ext cx="91411" cy="91462"/>
          </a:xfrm>
          <a:prstGeom prst="rect">
            <a:avLst/>
          </a:prstGeom>
          <a:blipFill>
            <a:blip r:embed="rId3" cstate="print"/>
            <a:stretch>
              <a:fillRect/>
            </a:stretch>
          </a:blipFill>
        </p:spPr>
        <p:txBody>
          <a:bodyPr wrap="square" lIns="0" tIns="0" rIns="0" bIns="0" rtlCol="0"/>
          <a:lstStyle/>
          <a:p/>
        </p:txBody>
      </p:sp>
      <p:sp>
        <p:nvSpPr>
          <p:cNvPr id="5" name="object 5"/>
          <p:cNvSpPr/>
          <p:nvPr/>
        </p:nvSpPr>
        <p:spPr>
          <a:xfrm>
            <a:off x="777140" y="4692043"/>
            <a:ext cx="91411" cy="91462"/>
          </a:xfrm>
          <a:prstGeom prst="rect">
            <a:avLst/>
          </a:prstGeom>
          <a:blipFill>
            <a:blip r:embed="rId3" cstate="print"/>
            <a:stretch>
              <a:fillRect/>
            </a:stretch>
          </a:blipFill>
        </p:spPr>
        <p:txBody>
          <a:bodyPr wrap="square" lIns="0" tIns="0" rIns="0" bIns="0" rtlCol="0"/>
          <a:lstStyle/>
          <a:p/>
        </p:txBody>
      </p:sp>
      <p:sp>
        <p:nvSpPr>
          <p:cNvPr id="6" name="object 6"/>
          <p:cNvSpPr/>
          <p:nvPr/>
        </p:nvSpPr>
        <p:spPr>
          <a:xfrm>
            <a:off x="777140" y="5432885"/>
            <a:ext cx="91411" cy="91462"/>
          </a:xfrm>
          <a:prstGeom prst="rect">
            <a:avLst/>
          </a:prstGeom>
          <a:blipFill>
            <a:blip r:embed="rId3" cstate="print"/>
            <a:stretch>
              <a:fillRect/>
            </a:stretch>
          </a:blipFill>
        </p:spPr>
        <p:txBody>
          <a:bodyPr wrap="square" lIns="0" tIns="0" rIns="0" bIns="0" rtlCol="0"/>
          <a:lstStyle/>
          <a:p/>
        </p:txBody>
      </p:sp>
      <p:sp>
        <p:nvSpPr>
          <p:cNvPr id="7" name="object 7"/>
          <p:cNvSpPr/>
          <p:nvPr/>
        </p:nvSpPr>
        <p:spPr>
          <a:xfrm>
            <a:off x="777140" y="6402390"/>
            <a:ext cx="91411" cy="91462"/>
          </a:xfrm>
          <a:prstGeom prst="rect">
            <a:avLst/>
          </a:prstGeom>
          <a:blipFill>
            <a:blip r:embed="rId3" cstate="print"/>
            <a:stretch>
              <a:fillRect/>
            </a:stretch>
          </a:blipFill>
        </p:spPr>
        <p:txBody>
          <a:bodyPr wrap="square" lIns="0" tIns="0" rIns="0" bIns="0" rtlCol="0"/>
          <a:lstStyle/>
          <a:p/>
        </p:txBody>
      </p:sp>
      <p:sp>
        <p:nvSpPr>
          <p:cNvPr id="8" name="object 8"/>
          <p:cNvSpPr/>
          <p:nvPr/>
        </p:nvSpPr>
        <p:spPr>
          <a:xfrm>
            <a:off x="777140" y="7143244"/>
            <a:ext cx="91411" cy="91462"/>
          </a:xfrm>
          <a:prstGeom prst="rect">
            <a:avLst/>
          </a:prstGeom>
          <a:blipFill>
            <a:blip r:embed="rId3" cstate="print"/>
            <a:stretch>
              <a:fillRect/>
            </a:stretch>
          </a:blipFill>
        </p:spPr>
        <p:txBody>
          <a:bodyPr wrap="square" lIns="0" tIns="0" rIns="0" bIns="0" rtlCol="0"/>
          <a:lstStyle/>
          <a:p/>
        </p:txBody>
      </p:sp>
      <p:sp>
        <p:nvSpPr>
          <p:cNvPr id="9" name="object 9"/>
          <p:cNvSpPr/>
          <p:nvPr/>
        </p:nvSpPr>
        <p:spPr>
          <a:xfrm>
            <a:off x="777140" y="7884086"/>
            <a:ext cx="91411" cy="91462"/>
          </a:xfrm>
          <a:prstGeom prst="rect">
            <a:avLst/>
          </a:prstGeom>
          <a:blipFill>
            <a:blip r:embed="rId3" cstate="print"/>
            <a:stretch>
              <a:fillRect/>
            </a:stretch>
          </a:blipFill>
        </p:spPr>
        <p:txBody>
          <a:bodyPr wrap="square" lIns="0" tIns="0" rIns="0" bIns="0" rtlCol="0"/>
          <a:lstStyle/>
          <a:p/>
        </p:txBody>
      </p:sp>
      <p:sp>
        <p:nvSpPr>
          <p:cNvPr id="10" name="object 10"/>
          <p:cNvSpPr txBox="1"/>
          <p:nvPr/>
        </p:nvSpPr>
        <p:spPr>
          <a:xfrm>
            <a:off x="444500" y="2593989"/>
            <a:ext cx="6605905" cy="5659755"/>
          </a:xfrm>
          <a:prstGeom prst="rect">
            <a:avLst/>
          </a:prstGeom>
        </p:spPr>
        <p:txBody>
          <a:bodyPr wrap="square" lIns="0" tIns="111760" rIns="0" bIns="0" rtlCol="0" vert="horz">
            <a:spAutoFit/>
          </a:bodyPr>
          <a:lstStyle/>
          <a:p>
            <a:pPr marL="716915">
              <a:lnSpc>
                <a:spcPct val="100000"/>
              </a:lnSpc>
              <a:spcBef>
                <a:spcPts val="880"/>
              </a:spcBef>
            </a:pPr>
            <a:r>
              <a:rPr dirty="0" sz="1450" spc="-15" b="1">
                <a:solidFill>
                  <a:srgbClr val="666666"/>
                </a:solidFill>
                <a:latin typeface="Times New Roman"/>
                <a:cs typeface="Times New Roman"/>
              </a:rPr>
              <a:t>FIGURE </a:t>
            </a:r>
            <a:r>
              <a:rPr dirty="0" sz="1450" spc="-5" b="1">
                <a:solidFill>
                  <a:srgbClr val="666666"/>
                </a:solidFill>
                <a:latin typeface="Times New Roman"/>
                <a:cs typeface="Times New Roman"/>
              </a:rPr>
              <a:t>3.3 </a:t>
            </a:r>
            <a:r>
              <a:rPr dirty="0" sz="1450" spc="-10">
                <a:latin typeface="Times New Roman"/>
                <a:cs typeface="Times New Roman"/>
              </a:rPr>
              <a:t>Calling </a:t>
            </a:r>
            <a:r>
              <a:rPr dirty="0" sz="1450" spc="-15">
                <a:latin typeface="Courier New"/>
                <a:cs typeface="Courier New"/>
              </a:rPr>
              <a:t>String</a:t>
            </a:r>
            <a:r>
              <a:rPr dirty="0" sz="1450" spc="-445">
                <a:latin typeface="Courier New"/>
                <a:cs typeface="Courier New"/>
              </a:rPr>
              <a:t> </a:t>
            </a:r>
            <a:r>
              <a:rPr dirty="0" sz="1450" spc="-10">
                <a:latin typeface="Times New Roman"/>
                <a:cs typeface="Times New Roman"/>
              </a:rPr>
              <a:t>methods to learn more about that string.</a:t>
            </a:r>
            <a:endParaRPr sz="1450">
              <a:latin typeface="Times New Roman"/>
              <a:cs typeface="Times New Roman"/>
            </a:endParaRPr>
          </a:p>
          <a:p>
            <a:pPr marL="12700" marR="247650">
              <a:lnSpc>
                <a:spcPct val="99300"/>
              </a:lnSpc>
              <a:spcBef>
                <a:spcPts val="795"/>
              </a:spcBef>
            </a:pPr>
            <a:r>
              <a:rPr dirty="0" sz="1450" spc="-10">
                <a:latin typeface="Times New Roman"/>
                <a:cs typeface="Times New Roman"/>
              </a:rPr>
              <a:t>In line </a:t>
            </a:r>
            <a:r>
              <a:rPr dirty="0" sz="1450" spc="-5">
                <a:latin typeface="Times New Roman"/>
                <a:cs typeface="Times New Roman"/>
              </a:rPr>
              <a:t>6, </a:t>
            </a:r>
            <a:r>
              <a:rPr dirty="0" sz="1450" spc="-10">
                <a:latin typeface="Times New Roman"/>
                <a:cs typeface="Times New Roman"/>
              </a:rPr>
              <a:t>you create </a:t>
            </a:r>
            <a:r>
              <a:rPr dirty="0" sz="1450" spc="-5">
                <a:latin typeface="Times New Roman"/>
                <a:cs typeface="Times New Roman"/>
              </a:rPr>
              <a:t>a </a:t>
            </a:r>
            <a:r>
              <a:rPr dirty="0" sz="1450" spc="-10">
                <a:latin typeface="Times New Roman"/>
                <a:cs typeface="Times New Roman"/>
              </a:rPr>
              <a:t>new instance </a:t>
            </a:r>
            <a:r>
              <a:rPr dirty="0" sz="1450" spc="-5">
                <a:latin typeface="Times New Roman"/>
                <a:cs typeface="Times New Roman"/>
              </a:rPr>
              <a:t>of </a:t>
            </a:r>
            <a:r>
              <a:rPr dirty="0" sz="1450" spc="-15">
                <a:latin typeface="Courier New"/>
                <a:cs typeface="Courier New"/>
              </a:rPr>
              <a:t>String</a:t>
            </a:r>
            <a:r>
              <a:rPr dirty="0" sz="1450" spc="-445">
                <a:latin typeface="Courier New"/>
                <a:cs typeface="Courier New"/>
              </a:rPr>
              <a:t> </a:t>
            </a:r>
            <a:r>
              <a:rPr dirty="0" sz="1450" spc="-10">
                <a:latin typeface="Times New Roman"/>
                <a:cs typeface="Times New Roman"/>
              </a:rPr>
              <a:t>by using the string literal “A Lannister  always pays his debts”. The remainder </a:t>
            </a:r>
            <a:r>
              <a:rPr dirty="0" sz="1450" spc="-5">
                <a:latin typeface="Times New Roman"/>
                <a:cs typeface="Times New Roman"/>
              </a:rPr>
              <a:t>of </a:t>
            </a:r>
            <a:r>
              <a:rPr dirty="0" sz="1450" spc="-10">
                <a:latin typeface="Times New Roman"/>
                <a:cs typeface="Times New Roman"/>
              </a:rPr>
              <a:t>the program simply calls </a:t>
            </a:r>
            <a:r>
              <a:rPr dirty="0" sz="1450" spc="-15">
                <a:latin typeface="Times New Roman"/>
                <a:cs typeface="Times New Roman"/>
              </a:rPr>
              <a:t>different </a:t>
            </a:r>
            <a:r>
              <a:rPr dirty="0" sz="1450" spc="-10">
                <a:latin typeface="Times New Roman"/>
                <a:cs typeface="Times New Roman"/>
              </a:rPr>
              <a:t>string  methods to do </a:t>
            </a:r>
            <a:r>
              <a:rPr dirty="0" sz="1450" spc="-15">
                <a:latin typeface="Times New Roman"/>
                <a:cs typeface="Times New Roman"/>
              </a:rPr>
              <a:t>different </a:t>
            </a:r>
            <a:r>
              <a:rPr dirty="0" sz="1450" spc="-10">
                <a:latin typeface="Times New Roman"/>
                <a:cs typeface="Times New Roman"/>
              </a:rPr>
              <a:t>operations on that</a:t>
            </a:r>
            <a:r>
              <a:rPr dirty="0" sz="1450" spc="35">
                <a:latin typeface="Times New Roman"/>
                <a:cs typeface="Times New Roman"/>
              </a:rPr>
              <a:t> </a:t>
            </a:r>
            <a:r>
              <a:rPr dirty="0" sz="1450" spc="-10">
                <a:latin typeface="Times New Roman"/>
                <a:cs typeface="Times New Roman"/>
              </a:rPr>
              <a:t>string:</a:t>
            </a:r>
            <a:endParaRPr sz="1450">
              <a:latin typeface="Times New Roman"/>
              <a:cs typeface="Times New Roman"/>
            </a:endParaRPr>
          </a:p>
          <a:p>
            <a:pPr marL="469265">
              <a:lnSpc>
                <a:spcPct val="100000"/>
              </a:lnSpc>
              <a:spcBef>
                <a:spcPts val="635"/>
              </a:spcBef>
            </a:pPr>
            <a:r>
              <a:rPr dirty="0" sz="1450" spc="-10">
                <a:latin typeface="Times New Roman"/>
                <a:cs typeface="Times New Roman"/>
              </a:rPr>
              <a:t>Line 7 prints the value </a:t>
            </a:r>
            <a:r>
              <a:rPr dirty="0" sz="1450" spc="-5">
                <a:latin typeface="Times New Roman"/>
                <a:cs typeface="Times New Roman"/>
              </a:rPr>
              <a:t>of </a:t>
            </a:r>
            <a:r>
              <a:rPr dirty="0" sz="1450" spc="-10">
                <a:latin typeface="Times New Roman"/>
                <a:cs typeface="Times New Roman"/>
              </a:rPr>
              <a:t>the</a:t>
            </a:r>
            <a:r>
              <a:rPr dirty="0" sz="1450" spc="20">
                <a:latin typeface="Times New Roman"/>
                <a:cs typeface="Times New Roman"/>
              </a:rPr>
              <a:t> </a:t>
            </a:r>
            <a:r>
              <a:rPr dirty="0" sz="1450" spc="-10">
                <a:latin typeface="Times New Roman"/>
                <a:cs typeface="Times New Roman"/>
              </a:rPr>
              <a:t>string.</a:t>
            </a:r>
            <a:endParaRPr sz="1450">
              <a:latin typeface="Times New Roman"/>
              <a:cs typeface="Times New Roman"/>
            </a:endParaRPr>
          </a:p>
          <a:p>
            <a:pPr marL="441959" marR="318770" indent="27305">
              <a:lnSpc>
                <a:spcPct val="103499"/>
              </a:lnSpc>
              <a:spcBef>
                <a:spcPts val="575"/>
              </a:spcBef>
            </a:pPr>
            <a:r>
              <a:rPr dirty="0" sz="1450" spc="-10">
                <a:latin typeface="Times New Roman"/>
                <a:cs typeface="Times New Roman"/>
              </a:rPr>
              <a:t>Line</a:t>
            </a:r>
            <a:r>
              <a:rPr dirty="0" sz="1450">
                <a:latin typeface="Times New Roman"/>
                <a:cs typeface="Times New Roman"/>
              </a:rPr>
              <a:t> </a:t>
            </a:r>
            <a:r>
              <a:rPr dirty="0" sz="1450" spc="-10">
                <a:latin typeface="Times New Roman"/>
                <a:cs typeface="Times New Roman"/>
              </a:rPr>
              <a:t>9</a:t>
            </a:r>
            <a:r>
              <a:rPr dirty="0" sz="1450">
                <a:latin typeface="Times New Roman"/>
                <a:cs typeface="Times New Roman"/>
              </a:rPr>
              <a:t> </a:t>
            </a:r>
            <a:r>
              <a:rPr dirty="0" sz="1450" spc="-10">
                <a:latin typeface="Times New Roman"/>
                <a:cs typeface="Times New Roman"/>
              </a:rPr>
              <a:t>calls</a:t>
            </a:r>
            <a:r>
              <a:rPr dirty="0" sz="1450">
                <a:latin typeface="Times New Roman"/>
                <a:cs typeface="Times New Roman"/>
              </a:rPr>
              <a:t> </a:t>
            </a:r>
            <a:r>
              <a:rPr dirty="0" sz="1450" spc="-10">
                <a:latin typeface="Times New Roman"/>
                <a:cs typeface="Times New Roman"/>
              </a:rPr>
              <a:t>the</a:t>
            </a:r>
            <a:r>
              <a:rPr dirty="0" sz="1450" spc="5">
                <a:latin typeface="Times New Roman"/>
                <a:cs typeface="Times New Roman"/>
              </a:rPr>
              <a:t> </a:t>
            </a:r>
            <a:r>
              <a:rPr dirty="0" sz="1450" spc="-15">
                <a:latin typeface="Courier New"/>
                <a:cs typeface="Courier New"/>
              </a:rPr>
              <a:t>length()</a:t>
            </a:r>
            <a:r>
              <a:rPr dirty="0" sz="1450" spc="-509">
                <a:latin typeface="Courier New"/>
                <a:cs typeface="Courier New"/>
              </a:rPr>
              <a:t> </a:t>
            </a:r>
            <a:r>
              <a:rPr dirty="0" sz="1450" spc="-10">
                <a:latin typeface="Times New Roman"/>
                <a:cs typeface="Times New Roman"/>
              </a:rPr>
              <a:t>method</a:t>
            </a:r>
            <a:r>
              <a:rPr dirty="0" sz="1450">
                <a:latin typeface="Times New Roman"/>
                <a:cs typeface="Times New Roman"/>
              </a:rPr>
              <a:t> </a:t>
            </a:r>
            <a:r>
              <a:rPr dirty="0" sz="1450" spc="-10">
                <a:latin typeface="Times New Roman"/>
                <a:cs typeface="Times New Roman"/>
              </a:rPr>
              <a:t>in</a:t>
            </a:r>
            <a:r>
              <a:rPr dirty="0" sz="1450" spc="5">
                <a:latin typeface="Times New Roman"/>
                <a:cs typeface="Times New Roman"/>
              </a:rPr>
              <a:t> </a:t>
            </a:r>
            <a:r>
              <a:rPr dirty="0" sz="1450" spc="-10">
                <a:latin typeface="Times New Roman"/>
                <a:cs typeface="Times New Roman"/>
              </a:rPr>
              <a:t>the</a:t>
            </a:r>
            <a:r>
              <a:rPr dirty="0" sz="1450">
                <a:latin typeface="Times New Roman"/>
                <a:cs typeface="Times New Roman"/>
              </a:rPr>
              <a:t> </a:t>
            </a:r>
            <a:r>
              <a:rPr dirty="0" sz="1450" spc="-10">
                <a:latin typeface="Times New Roman"/>
                <a:cs typeface="Times New Roman"/>
              </a:rPr>
              <a:t>new</a:t>
            </a:r>
            <a:r>
              <a:rPr dirty="0" sz="1450">
                <a:latin typeface="Times New Roman"/>
                <a:cs typeface="Times New Roman"/>
              </a:rPr>
              <a:t> </a:t>
            </a:r>
            <a:r>
              <a:rPr dirty="0" sz="1450" spc="-15">
                <a:latin typeface="Courier New"/>
                <a:cs typeface="Courier New"/>
              </a:rPr>
              <a:t>String</a:t>
            </a:r>
            <a:r>
              <a:rPr dirty="0" sz="1450" spc="-509">
                <a:latin typeface="Courier New"/>
                <a:cs typeface="Courier New"/>
              </a:rPr>
              <a:t> </a:t>
            </a:r>
            <a:r>
              <a:rPr dirty="0" sz="1450" spc="-10">
                <a:latin typeface="Times New Roman"/>
                <a:cs typeface="Times New Roman"/>
              </a:rPr>
              <a:t>object</a:t>
            </a:r>
            <a:r>
              <a:rPr dirty="0" sz="1450" spc="5">
                <a:latin typeface="Times New Roman"/>
                <a:cs typeface="Times New Roman"/>
              </a:rPr>
              <a:t> </a:t>
            </a:r>
            <a:r>
              <a:rPr dirty="0" sz="1450" spc="-10">
                <a:latin typeface="Times New Roman"/>
                <a:cs typeface="Times New Roman"/>
              </a:rPr>
              <a:t>to</a:t>
            </a:r>
            <a:r>
              <a:rPr dirty="0" sz="1450">
                <a:latin typeface="Times New Roman"/>
                <a:cs typeface="Times New Roman"/>
              </a:rPr>
              <a:t> </a:t>
            </a:r>
            <a:r>
              <a:rPr dirty="0" sz="1450" spc="-10">
                <a:latin typeface="Times New Roman"/>
                <a:cs typeface="Times New Roman"/>
              </a:rPr>
              <a:t>find</a:t>
            </a:r>
            <a:r>
              <a:rPr dirty="0" sz="1450">
                <a:latin typeface="Times New Roman"/>
                <a:cs typeface="Times New Roman"/>
              </a:rPr>
              <a:t> </a:t>
            </a:r>
            <a:r>
              <a:rPr dirty="0" sz="1450" spc="-5">
                <a:latin typeface="Times New Roman"/>
                <a:cs typeface="Times New Roman"/>
              </a:rPr>
              <a:t>out</a:t>
            </a:r>
            <a:r>
              <a:rPr dirty="0" sz="1450" spc="5">
                <a:latin typeface="Times New Roman"/>
                <a:cs typeface="Times New Roman"/>
              </a:rPr>
              <a:t> </a:t>
            </a:r>
            <a:r>
              <a:rPr dirty="0" sz="1450" spc="-10">
                <a:latin typeface="Times New Roman"/>
                <a:cs typeface="Times New Roman"/>
              </a:rPr>
              <a:t>how  many characters it</a:t>
            </a:r>
            <a:r>
              <a:rPr dirty="0" sz="1450">
                <a:latin typeface="Times New Roman"/>
                <a:cs typeface="Times New Roman"/>
              </a:rPr>
              <a:t> </a:t>
            </a:r>
            <a:r>
              <a:rPr dirty="0" sz="1450" spc="-10">
                <a:latin typeface="Times New Roman"/>
                <a:cs typeface="Times New Roman"/>
              </a:rPr>
              <a:t>contains.</a:t>
            </a:r>
            <a:endParaRPr sz="1450">
              <a:latin typeface="Times New Roman"/>
              <a:cs typeface="Times New Roman"/>
            </a:endParaRPr>
          </a:p>
          <a:p>
            <a:pPr marL="441959" marR="180975" indent="27305">
              <a:lnSpc>
                <a:spcPct val="99300"/>
              </a:lnSpc>
              <a:spcBef>
                <a:spcPts val="650"/>
              </a:spcBef>
            </a:pPr>
            <a:r>
              <a:rPr dirty="0" sz="1450" spc="-10">
                <a:latin typeface="Times New Roman"/>
                <a:cs typeface="Times New Roman"/>
              </a:rPr>
              <a:t>Line </a:t>
            </a:r>
            <a:r>
              <a:rPr dirty="0" sz="1450" spc="-35">
                <a:latin typeface="Times New Roman"/>
                <a:cs typeface="Times New Roman"/>
              </a:rPr>
              <a:t>11 </a:t>
            </a:r>
            <a:r>
              <a:rPr dirty="0" sz="1450" spc="-10">
                <a:latin typeface="Times New Roman"/>
                <a:cs typeface="Times New Roman"/>
              </a:rPr>
              <a:t>calls the </a:t>
            </a:r>
            <a:r>
              <a:rPr dirty="0" sz="1450" spc="-15">
                <a:latin typeface="Courier New"/>
                <a:cs typeface="Courier New"/>
              </a:rPr>
              <a:t>charAt() </a:t>
            </a:r>
            <a:r>
              <a:rPr dirty="0" sz="1450" spc="-10">
                <a:latin typeface="Times New Roman"/>
                <a:cs typeface="Times New Roman"/>
              </a:rPr>
              <a:t>method, which returns the character at the given  position in the string. Note that string positions start at position 0 rather than </a:t>
            </a:r>
            <a:r>
              <a:rPr dirty="0" sz="1450" spc="-5">
                <a:latin typeface="Times New Roman"/>
                <a:cs typeface="Times New Roman"/>
              </a:rPr>
              <a:t>1, </a:t>
            </a:r>
            <a:r>
              <a:rPr dirty="0" sz="1450" spc="-10">
                <a:latin typeface="Times New Roman"/>
                <a:cs typeface="Times New Roman"/>
              </a:rPr>
              <a:t>so  the character at position 6 is</a:t>
            </a:r>
            <a:r>
              <a:rPr dirty="0" sz="1450" spc="15">
                <a:latin typeface="Times New Roman"/>
                <a:cs typeface="Times New Roman"/>
              </a:rPr>
              <a:t> </a:t>
            </a:r>
            <a:r>
              <a:rPr dirty="0" sz="1450" spc="-10">
                <a:latin typeface="Times New Roman"/>
                <a:cs typeface="Times New Roman"/>
              </a:rPr>
              <a:t>‘i’.</a:t>
            </a:r>
            <a:endParaRPr sz="1450">
              <a:latin typeface="Times New Roman"/>
              <a:cs typeface="Times New Roman"/>
            </a:endParaRPr>
          </a:p>
          <a:p>
            <a:pPr marL="441959" marR="140335" indent="27305">
              <a:lnSpc>
                <a:spcPct val="100699"/>
              </a:lnSpc>
              <a:spcBef>
                <a:spcPts val="625"/>
              </a:spcBef>
            </a:pPr>
            <a:r>
              <a:rPr dirty="0" sz="1450" spc="-10">
                <a:latin typeface="Times New Roman"/>
                <a:cs typeface="Times New Roman"/>
              </a:rPr>
              <a:t>Line 13 calls the </a:t>
            </a:r>
            <a:r>
              <a:rPr dirty="0" sz="1450" spc="-15">
                <a:latin typeface="Courier New"/>
                <a:cs typeface="Courier New"/>
              </a:rPr>
              <a:t>substring() </a:t>
            </a:r>
            <a:r>
              <a:rPr dirty="0" sz="1450" spc="-10">
                <a:latin typeface="Times New Roman"/>
                <a:cs typeface="Times New Roman"/>
              </a:rPr>
              <a:t>method, which takes two integers indicating </a:t>
            </a:r>
            <a:r>
              <a:rPr dirty="0" sz="1450" spc="-5">
                <a:latin typeface="Times New Roman"/>
                <a:cs typeface="Times New Roman"/>
              </a:rPr>
              <a:t>a  </a:t>
            </a:r>
            <a:r>
              <a:rPr dirty="0" sz="1450" spc="-10">
                <a:latin typeface="Times New Roman"/>
                <a:cs typeface="Times New Roman"/>
              </a:rPr>
              <a:t>range and returns the substring with those starting and ending points. The  </a:t>
            </a:r>
            <a:r>
              <a:rPr dirty="0" sz="1450" spc="-15">
                <a:latin typeface="Courier New"/>
                <a:cs typeface="Courier New"/>
              </a:rPr>
              <a:t>substring()</a:t>
            </a:r>
            <a:r>
              <a:rPr dirty="0" sz="1450" spc="-395">
                <a:latin typeface="Courier New"/>
                <a:cs typeface="Courier New"/>
              </a:rPr>
              <a:t> </a:t>
            </a:r>
            <a:r>
              <a:rPr dirty="0" sz="1450" spc="-10">
                <a:latin typeface="Times New Roman"/>
                <a:cs typeface="Times New Roman"/>
              </a:rPr>
              <a:t>method also can </a:t>
            </a:r>
            <a:r>
              <a:rPr dirty="0" sz="1450" spc="-5">
                <a:latin typeface="Times New Roman"/>
                <a:cs typeface="Times New Roman"/>
              </a:rPr>
              <a:t>be </a:t>
            </a:r>
            <a:r>
              <a:rPr dirty="0" sz="1450" spc="-10">
                <a:latin typeface="Times New Roman"/>
                <a:cs typeface="Times New Roman"/>
              </a:rPr>
              <a:t>called with only </a:t>
            </a:r>
            <a:r>
              <a:rPr dirty="0" sz="1450" spc="-5">
                <a:latin typeface="Times New Roman"/>
                <a:cs typeface="Times New Roman"/>
              </a:rPr>
              <a:t>one </a:t>
            </a:r>
            <a:r>
              <a:rPr dirty="0" sz="1450" spc="-15">
                <a:latin typeface="Times New Roman"/>
                <a:cs typeface="Times New Roman"/>
              </a:rPr>
              <a:t>argument, </a:t>
            </a:r>
            <a:r>
              <a:rPr dirty="0" sz="1450" spc="-10">
                <a:latin typeface="Times New Roman"/>
                <a:cs typeface="Times New Roman"/>
              </a:rPr>
              <a:t>which returns  the substring from that position to the end </a:t>
            </a:r>
            <a:r>
              <a:rPr dirty="0" sz="1450" spc="-5">
                <a:latin typeface="Times New Roman"/>
                <a:cs typeface="Times New Roman"/>
              </a:rPr>
              <a:t>of </a:t>
            </a:r>
            <a:r>
              <a:rPr dirty="0" sz="1450" spc="-10">
                <a:latin typeface="Times New Roman"/>
                <a:cs typeface="Times New Roman"/>
              </a:rPr>
              <a:t>the</a:t>
            </a:r>
            <a:r>
              <a:rPr dirty="0" sz="1450" spc="45">
                <a:latin typeface="Times New Roman"/>
                <a:cs typeface="Times New Roman"/>
              </a:rPr>
              <a:t> </a:t>
            </a:r>
            <a:r>
              <a:rPr dirty="0" sz="1450" spc="-10">
                <a:latin typeface="Times New Roman"/>
                <a:cs typeface="Times New Roman"/>
              </a:rPr>
              <a:t>string.</a:t>
            </a:r>
            <a:endParaRPr sz="1450">
              <a:latin typeface="Times New Roman"/>
              <a:cs typeface="Times New Roman"/>
            </a:endParaRPr>
          </a:p>
          <a:p>
            <a:pPr marL="441959" marR="5080" indent="27305">
              <a:lnSpc>
                <a:spcPct val="99300"/>
              </a:lnSpc>
              <a:spcBef>
                <a:spcPts val="650"/>
              </a:spcBef>
            </a:pPr>
            <a:r>
              <a:rPr dirty="0" sz="1450" spc="-10">
                <a:latin typeface="Times New Roman"/>
                <a:cs typeface="Times New Roman"/>
              </a:rPr>
              <a:t>Line 15 calls the </a:t>
            </a:r>
            <a:r>
              <a:rPr dirty="0" sz="1450" spc="-15">
                <a:latin typeface="Courier New"/>
                <a:cs typeface="Courier New"/>
              </a:rPr>
              <a:t>indexOf() </a:t>
            </a:r>
            <a:r>
              <a:rPr dirty="0" sz="1450" spc="-10">
                <a:latin typeface="Times New Roman"/>
                <a:cs typeface="Times New Roman"/>
              </a:rPr>
              <a:t>method, which returns the position </a:t>
            </a:r>
            <a:r>
              <a:rPr dirty="0" sz="1450" spc="-5">
                <a:latin typeface="Times New Roman"/>
                <a:cs typeface="Times New Roman"/>
              </a:rPr>
              <a:t>of </a:t>
            </a:r>
            <a:r>
              <a:rPr dirty="0" sz="1450" spc="-10">
                <a:latin typeface="Times New Roman"/>
                <a:cs typeface="Times New Roman"/>
              </a:rPr>
              <a:t>the first  instance </a:t>
            </a:r>
            <a:r>
              <a:rPr dirty="0" sz="1450" spc="-5">
                <a:latin typeface="Times New Roman"/>
                <a:cs typeface="Times New Roman"/>
              </a:rPr>
              <a:t>of </a:t>
            </a:r>
            <a:r>
              <a:rPr dirty="0" sz="1450" spc="-10">
                <a:latin typeface="Times New Roman"/>
                <a:cs typeface="Times New Roman"/>
              </a:rPr>
              <a:t>the given </a:t>
            </a:r>
            <a:r>
              <a:rPr dirty="0" sz="1450" spc="-20">
                <a:latin typeface="Times New Roman"/>
                <a:cs typeface="Times New Roman"/>
              </a:rPr>
              <a:t>character. </a:t>
            </a:r>
            <a:r>
              <a:rPr dirty="0" sz="1450" spc="-10">
                <a:latin typeface="Times New Roman"/>
                <a:cs typeface="Times New Roman"/>
              </a:rPr>
              <a:t>Character literals are surrounded by single quotation  marks, so the </a:t>
            </a:r>
            <a:r>
              <a:rPr dirty="0" sz="1450" spc="-15">
                <a:latin typeface="Times New Roman"/>
                <a:cs typeface="Times New Roman"/>
              </a:rPr>
              <a:t>argument </a:t>
            </a:r>
            <a:r>
              <a:rPr dirty="0" sz="1450" spc="-10">
                <a:latin typeface="Times New Roman"/>
                <a:cs typeface="Times New Roman"/>
              </a:rPr>
              <a:t>is ‘t’ (not</a:t>
            </a:r>
            <a:r>
              <a:rPr dirty="0" sz="1450" spc="-75">
                <a:latin typeface="Times New Roman"/>
                <a:cs typeface="Times New Roman"/>
              </a:rPr>
              <a:t> </a:t>
            </a:r>
            <a:r>
              <a:rPr dirty="0" sz="1450" spc="-10">
                <a:latin typeface="Times New Roman"/>
                <a:cs typeface="Times New Roman"/>
              </a:rPr>
              <a:t>“t”).</a:t>
            </a:r>
            <a:endParaRPr sz="1450">
              <a:latin typeface="Times New Roman"/>
              <a:cs typeface="Times New Roman"/>
            </a:endParaRPr>
          </a:p>
          <a:p>
            <a:pPr marL="441959" marR="27305" indent="27305">
              <a:lnSpc>
                <a:spcPct val="99300"/>
              </a:lnSpc>
              <a:spcBef>
                <a:spcPts val="645"/>
              </a:spcBef>
            </a:pPr>
            <a:r>
              <a:rPr dirty="0" sz="1450" spc="-10">
                <a:latin typeface="Times New Roman"/>
                <a:cs typeface="Times New Roman"/>
              </a:rPr>
              <a:t>Line 17 shows </a:t>
            </a:r>
            <a:r>
              <a:rPr dirty="0" sz="1450" spc="-5">
                <a:latin typeface="Times New Roman"/>
                <a:cs typeface="Times New Roman"/>
              </a:rPr>
              <a:t>a </a:t>
            </a:r>
            <a:r>
              <a:rPr dirty="0" sz="1450" spc="-15">
                <a:latin typeface="Times New Roman"/>
                <a:cs typeface="Times New Roman"/>
              </a:rPr>
              <a:t>different </a:t>
            </a:r>
            <a:r>
              <a:rPr dirty="0" sz="1450" spc="-10">
                <a:latin typeface="Times New Roman"/>
                <a:cs typeface="Times New Roman"/>
              </a:rPr>
              <a:t>use </a:t>
            </a:r>
            <a:r>
              <a:rPr dirty="0" sz="1450" spc="-5">
                <a:latin typeface="Times New Roman"/>
                <a:cs typeface="Times New Roman"/>
              </a:rPr>
              <a:t>of </a:t>
            </a:r>
            <a:r>
              <a:rPr dirty="0" sz="1450" spc="-10">
                <a:latin typeface="Times New Roman"/>
                <a:cs typeface="Times New Roman"/>
              </a:rPr>
              <a:t>the </a:t>
            </a:r>
            <a:r>
              <a:rPr dirty="0" sz="1450" spc="-15">
                <a:latin typeface="Courier New"/>
                <a:cs typeface="Courier New"/>
              </a:rPr>
              <a:t>indexOf() </a:t>
            </a:r>
            <a:r>
              <a:rPr dirty="0" sz="1450" spc="-10">
                <a:latin typeface="Times New Roman"/>
                <a:cs typeface="Times New Roman"/>
              </a:rPr>
              <a:t>method, which takes </a:t>
            </a:r>
            <a:r>
              <a:rPr dirty="0" sz="1450" spc="-5">
                <a:latin typeface="Times New Roman"/>
                <a:cs typeface="Times New Roman"/>
              </a:rPr>
              <a:t>a </a:t>
            </a:r>
            <a:r>
              <a:rPr dirty="0" sz="1450" spc="-10">
                <a:latin typeface="Times New Roman"/>
                <a:cs typeface="Times New Roman"/>
              </a:rPr>
              <a:t>string  </a:t>
            </a:r>
            <a:r>
              <a:rPr dirty="0" sz="1450" spc="-15">
                <a:latin typeface="Times New Roman"/>
                <a:cs typeface="Times New Roman"/>
              </a:rPr>
              <a:t>argument </a:t>
            </a:r>
            <a:r>
              <a:rPr dirty="0" sz="1450" spc="-10">
                <a:latin typeface="Times New Roman"/>
                <a:cs typeface="Times New Roman"/>
              </a:rPr>
              <a:t>and returns the index </a:t>
            </a:r>
            <a:r>
              <a:rPr dirty="0" sz="1450" spc="-5">
                <a:latin typeface="Times New Roman"/>
                <a:cs typeface="Times New Roman"/>
              </a:rPr>
              <a:t>of </a:t>
            </a:r>
            <a:r>
              <a:rPr dirty="0" sz="1450" spc="-10">
                <a:latin typeface="Times New Roman"/>
                <a:cs typeface="Times New Roman"/>
              </a:rPr>
              <a:t>the beginning </a:t>
            </a:r>
            <a:r>
              <a:rPr dirty="0" sz="1450" spc="-5">
                <a:latin typeface="Times New Roman"/>
                <a:cs typeface="Times New Roman"/>
              </a:rPr>
              <a:t>of </a:t>
            </a:r>
            <a:r>
              <a:rPr dirty="0" sz="1450" spc="-10">
                <a:latin typeface="Times New Roman"/>
                <a:cs typeface="Times New Roman"/>
              </a:rPr>
              <a:t>that string. String literals always  are surrounded by double quotation</a:t>
            </a:r>
            <a:r>
              <a:rPr dirty="0" sz="1450" spc="15">
                <a:latin typeface="Times New Roman"/>
                <a:cs typeface="Times New Roman"/>
              </a:rPr>
              <a:t> </a:t>
            </a:r>
            <a:r>
              <a:rPr dirty="0" sz="1450" spc="-10">
                <a:latin typeface="Times New Roman"/>
                <a:cs typeface="Times New Roman"/>
              </a:rPr>
              <a:t>marks.</a:t>
            </a:r>
            <a:endParaRPr sz="1450">
              <a:latin typeface="Times New Roman"/>
              <a:cs typeface="Times New Roman"/>
            </a:endParaRPr>
          </a:p>
          <a:p>
            <a:pPr marL="441959" marR="326390" indent="27305">
              <a:lnSpc>
                <a:spcPct val="103499"/>
              </a:lnSpc>
              <a:spcBef>
                <a:spcPts val="580"/>
              </a:spcBef>
            </a:pPr>
            <a:r>
              <a:rPr dirty="0" sz="1450" spc="-10">
                <a:latin typeface="Times New Roman"/>
                <a:cs typeface="Times New Roman"/>
              </a:rPr>
              <a:t>Line 19 uses the </a:t>
            </a:r>
            <a:r>
              <a:rPr dirty="0" sz="1450" spc="-15">
                <a:latin typeface="Courier New"/>
                <a:cs typeface="Courier New"/>
              </a:rPr>
              <a:t>toUpperCase()</a:t>
            </a:r>
            <a:r>
              <a:rPr dirty="0" sz="1450" spc="-370">
                <a:latin typeface="Courier New"/>
                <a:cs typeface="Courier New"/>
              </a:rPr>
              <a:t> </a:t>
            </a:r>
            <a:r>
              <a:rPr dirty="0" sz="1450" spc="-10">
                <a:latin typeface="Times New Roman"/>
                <a:cs typeface="Times New Roman"/>
              </a:rPr>
              <a:t>method to return </a:t>
            </a:r>
            <a:r>
              <a:rPr dirty="0" sz="1450" spc="-5">
                <a:latin typeface="Times New Roman"/>
                <a:cs typeface="Times New Roman"/>
              </a:rPr>
              <a:t>a </a:t>
            </a:r>
            <a:r>
              <a:rPr dirty="0" sz="1450" spc="-10">
                <a:latin typeface="Times New Roman"/>
                <a:cs typeface="Times New Roman"/>
              </a:rPr>
              <a:t>copy </a:t>
            </a:r>
            <a:r>
              <a:rPr dirty="0" sz="1450" spc="-5">
                <a:latin typeface="Times New Roman"/>
                <a:cs typeface="Times New Roman"/>
              </a:rPr>
              <a:t>of </a:t>
            </a:r>
            <a:r>
              <a:rPr dirty="0" sz="1450" spc="-10">
                <a:latin typeface="Times New Roman"/>
                <a:cs typeface="Times New Roman"/>
              </a:rPr>
              <a:t>the string in all  uppercase.</a:t>
            </a:r>
            <a:endParaRPr sz="1450">
              <a:latin typeface="Times New Roman"/>
              <a:cs typeface="Times New Roman"/>
            </a:endParaRPr>
          </a:p>
        </p:txBody>
      </p:sp>
      <p:sp>
        <p:nvSpPr>
          <p:cNvPr id="11" name="object 11"/>
          <p:cNvSpPr txBox="1">
            <a:spLocks noGrp="1"/>
          </p:cNvSpPr>
          <p:nvPr>
            <p:ph type="sldNum" idx="7" sz="quarter"/>
          </p:nvPr>
        </p:nvSpPr>
        <p:spPr>
          <a:prstGeom prst="rect"/>
        </p:spPr>
        <p:txBody>
          <a:bodyPr wrap="square" lIns="0" tIns="3175" rIns="0" bIns="0" rtlCol="0" vert="horz">
            <a:spAutoFit/>
          </a:bodyPr>
          <a:lstStyle/>
          <a:p>
            <a:pPr marL="12700">
              <a:lnSpc>
                <a:spcPct val="100000"/>
              </a:lnSpc>
              <a:spcBef>
                <a:spcPts val="25"/>
              </a:spcBef>
            </a:pPr>
            <a:r>
              <a:rPr dirty="0"/>
              <a:t>Page </a:t>
            </a:r>
            <a:fld id="{81D60167-4931-47E6-BA6A-407CBD079E47}" type="slidenum">
              <a:rPr dirty="0"/>
              <a:t>10</a:t>
            </a:fld>
            <a:r>
              <a:rPr dirty="0"/>
              <a:t> of</a:t>
            </a:r>
            <a:r>
              <a:rPr dirty="0" spc="-90"/>
              <a:t> </a:t>
            </a:r>
            <a:r>
              <a:rPr dirty="0"/>
              <a:t>22</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219" y="452740"/>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3" name="object 3"/>
          <p:cNvSpPr/>
          <p:nvPr/>
        </p:nvSpPr>
        <p:spPr>
          <a:xfrm>
            <a:off x="457219" y="480179"/>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4" name="object 4"/>
          <p:cNvSpPr/>
          <p:nvPr/>
        </p:nvSpPr>
        <p:spPr>
          <a:xfrm>
            <a:off x="457219" y="448167"/>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5" name="object 5"/>
          <p:cNvSpPr/>
          <p:nvPr/>
        </p:nvSpPr>
        <p:spPr>
          <a:xfrm>
            <a:off x="457216" y="448167"/>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6" name="object 6"/>
          <p:cNvSpPr/>
          <p:nvPr/>
        </p:nvSpPr>
        <p:spPr>
          <a:xfrm>
            <a:off x="7093680" y="457313"/>
            <a:ext cx="9525" cy="27940"/>
          </a:xfrm>
          <a:custGeom>
            <a:avLst/>
            <a:gdLst/>
            <a:ahLst/>
            <a:cxnLst/>
            <a:rect l="l" t="t" r="r" b="b"/>
            <a:pathLst>
              <a:path w="9525" h="27940">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7" name="object 7"/>
          <p:cNvSpPr/>
          <p:nvPr/>
        </p:nvSpPr>
        <p:spPr>
          <a:xfrm>
            <a:off x="7093677" y="457313"/>
            <a:ext cx="9525" cy="27940"/>
          </a:xfrm>
          <a:custGeom>
            <a:avLst/>
            <a:gdLst/>
            <a:ahLst/>
            <a:cxnLst/>
            <a:rect l="l" t="t" r="r" b="b"/>
            <a:pathLst>
              <a:path w="9525" h="27940">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8" name="object 8"/>
          <p:cNvSpPr/>
          <p:nvPr/>
        </p:nvSpPr>
        <p:spPr>
          <a:xfrm>
            <a:off x="457219" y="2483213"/>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9" name="object 9"/>
          <p:cNvSpPr/>
          <p:nvPr/>
        </p:nvSpPr>
        <p:spPr>
          <a:xfrm>
            <a:off x="457219" y="2510652"/>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10" name="object 10"/>
          <p:cNvSpPr/>
          <p:nvPr/>
        </p:nvSpPr>
        <p:spPr>
          <a:xfrm>
            <a:off x="457219" y="2478640"/>
            <a:ext cx="9525" cy="36830"/>
          </a:xfrm>
          <a:custGeom>
            <a:avLst/>
            <a:gdLst/>
            <a:ahLst/>
            <a:cxnLst/>
            <a:rect l="l" t="t" r="r" b="b"/>
            <a:pathLst>
              <a:path w="9525" h="36830">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11" name="object 11"/>
          <p:cNvSpPr/>
          <p:nvPr/>
        </p:nvSpPr>
        <p:spPr>
          <a:xfrm>
            <a:off x="457216" y="2478640"/>
            <a:ext cx="9525" cy="36830"/>
          </a:xfrm>
          <a:custGeom>
            <a:avLst/>
            <a:gdLst/>
            <a:ahLst/>
            <a:cxnLst/>
            <a:rect l="l" t="t" r="r" b="b"/>
            <a:pathLst>
              <a:path w="9525" h="36830">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12" name="object 12"/>
          <p:cNvSpPr/>
          <p:nvPr/>
        </p:nvSpPr>
        <p:spPr>
          <a:xfrm>
            <a:off x="7093680" y="2487786"/>
            <a:ext cx="9525" cy="27940"/>
          </a:xfrm>
          <a:custGeom>
            <a:avLst/>
            <a:gdLst/>
            <a:ahLst/>
            <a:cxnLst/>
            <a:rect l="l" t="t" r="r" b="b"/>
            <a:pathLst>
              <a:path w="9525" h="27939">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13" name="object 13"/>
          <p:cNvSpPr/>
          <p:nvPr/>
        </p:nvSpPr>
        <p:spPr>
          <a:xfrm>
            <a:off x="7093677" y="2487786"/>
            <a:ext cx="9525" cy="27940"/>
          </a:xfrm>
          <a:custGeom>
            <a:avLst/>
            <a:gdLst/>
            <a:ahLst/>
            <a:cxnLst/>
            <a:rect l="l" t="t" r="r" b="b"/>
            <a:pathLst>
              <a:path w="9525" h="27939">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14" name="object 14"/>
          <p:cNvSpPr txBox="1"/>
          <p:nvPr/>
        </p:nvSpPr>
        <p:spPr>
          <a:xfrm>
            <a:off x="444493" y="462915"/>
            <a:ext cx="6602730" cy="7397750"/>
          </a:xfrm>
          <a:prstGeom prst="rect">
            <a:avLst/>
          </a:prstGeom>
        </p:spPr>
        <p:txBody>
          <a:bodyPr wrap="square" lIns="0" tIns="93345" rIns="0" bIns="0" rtlCol="0" vert="horz">
            <a:spAutoFit/>
          </a:bodyPr>
          <a:lstStyle/>
          <a:p>
            <a:pPr marL="131445">
              <a:lnSpc>
                <a:spcPct val="100000"/>
              </a:lnSpc>
              <a:spcBef>
                <a:spcPts val="735"/>
              </a:spcBef>
            </a:pPr>
            <a:r>
              <a:rPr dirty="0" sz="1450" spc="-10" b="1">
                <a:solidFill>
                  <a:srgbClr val="57595B"/>
                </a:solidFill>
                <a:latin typeface="Times New Roman"/>
                <a:cs typeface="Times New Roman"/>
              </a:rPr>
              <a:t>Note</a:t>
            </a:r>
            <a:endParaRPr sz="1450">
              <a:latin typeface="Times New Roman"/>
              <a:cs typeface="Times New Roman"/>
            </a:endParaRPr>
          </a:p>
          <a:p>
            <a:pPr marL="259079" marR="209550">
              <a:lnSpc>
                <a:spcPct val="98000"/>
              </a:lnSpc>
              <a:spcBef>
                <a:spcPts val="675"/>
              </a:spcBef>
            </a:pPr>
            <a:r>
              <a:rPr dirty="0" sz="1450" spc="-10">
                <a:latin typeface="Times New Roman"/>
                <a:cs typeface="Times New Roman"/>
              </a:rPr>
              <a:t>If you compare the output </a:t>
            </a:r>
            <a:r>
              <a:rPr dirty="0" sz="1450" spc="-5">
                <a:latin typeface="Times New Roman"/>
                <a:cs typeface="Times New Roman"/>
              </a:rPr>
              <a:t>of </a:t>
            </a:r>
            <a:r>
              <a:rPr dirty="0" sz="1450" spc="-10">
                <a:latin typeface="Times New Roman"/>
                <a:cs typeface="Times New Roman"/>
              </a:rPr>
              <a:t>the </a:t>
            </a:r>
            <a:r>
              <a:rPr dirty="0" sz="1450" spc="-15">
                <a:latin typeface="Courier New"/>
                <a:cs typeface="Courier New"/>
              </a:rPr>
              <a:t>StringChecker</a:t>
            </a:r>
            <a:r>
              <a:rPr dirty="0" sz="1450" spc="-355">
                <a:latin typeface="Courier New"/>
                <a:cs typeface="Courier New"/>
              </a:rPr>
              <a:t> </a:t>
            </a:r>
            <a:r>
              <a:rPr dirty="0" sz="1450" spc="-10">
                <a:latin typeface="Times New Roman"/>
                <a:cs typeface="Times New Roman"/>
              </a:rPr>
              <a:t>application to the characters in  the string, you might </a:t>
            </a:r>
            <a:r>
              <a:rPr dirty="0" sz="1450" spc="-5">
                <a:latin typeface="Times New Roman"/>
                <a:cs typeface="Times New Roman"/>
              </a:rPr>
              <a:t>be </a:t>
            </a:r>
            <a:r>
              <a:rPr dirty="0" sz="1450" spc="-10">
                <a:latin typeface="Times New Roman"/>
                <a:cs typeface="Times New Roman"/>
              </a:rPr>
              <a:t>wondering how ‘i’ could </a:t>
            </a:r>
            <a:r>
              <a:rPr dirty="0" sz="1450" spc="-5">
                <a:latin typeface="Times New Roman"/>
                <a:cs typeface="Times New Roman"/>
              </a:rPr>
              <a:t>be </a:t>
            </a:r>
            <a:r>
              <a:rPr dirty="0" sz="1450" spc="-10">
                <a:latin typeface="Times New Roman"/>
                <a:cs typeface="Times New Roman"/>
              </a:rPr>
              <a:t>at position 6 when it is the  seventh character in the string. All </a:t>
            </a:r>
            <a:r>
              <a:rPr dirty="0" sz="1450" spc="-5">
                <a:latin typeface="Times New Roman"/>
                <a:cs typeface="Times New Roman"/>
              </a:rPr>
              <a:t>of </a:t>
            </a:r>
            <a:r>
              <a:rPr dirty="0" sz="1450" spc="-10">
                <a:latin typeface="Times New Roman"/>
                <a:cs typeface="Times New Roman"/>
              </a:rPr>
              <a:t>the methods look like they’re </a:t>
            </a:r>
            <a:r>
              <a:rPr dirty="0" sz="1450" spc="-15">
                <a:latin typeface="Times New Roman"/>
                <a:cs typeface="Times New Roman"/>
              </a:rPr>
              <a:t>off </a:t>
            </a:r>
            <a:r>
              <a:rPr dirty="0" sz="1450" spc="-10">
                <a:latin typeface="Times New Roman"/>
                <a:cs typeface="Times New Roman"/>
              </a:rPr>
              <a:t>by </a:t>
            </a:r>
            <a:r>
              <a:rPr dirty="0" sz="1450" spc="-5">
                <a:latin typeface="Times New Roman"/>
                <a:cs typeface="Times New Roman"/>
              </a:rPr>
              <a:t>one  </a:t>
            </a:r>
            <a:r>
              <a:rPr dirty="0" sz="1450" spc="-10">
                <a:latin typeface="Times New Roman"/>
                <a:cs typeface="Times New Roman"/>
              </a:rPr>
              <a:t>(except for </a:t>
            </a:r>
            <a:r>
              <a:rPr dirty="0" sz="1450" spc="-15">
                <a:latin typeface="Courier New"/>
                <a:cs typeface="Courier New"/>
              </a:rPr>
              <a:t>length()</a:t>
            </a:r>
            <a:r>
              <a:rPr dirty="0" sz="1450" spc="-15">
                <a:latin typeface="Times New Roman"/>
                <a:cs typeface="Times New Roman"/>
              </a:rPr>
              <a:t>). </a:t>
            </a:r>
            <a:r>
              <a:rPr dirty="0" sz="1450" spc="-10">
                <a:latin typeface="Times New Roman"/>
                <a:cs typeface="Times New Roman"/>
              </a:rPr>
              <a:t>The reason is that the methods are zero-based, which  means they begin counting with 0 instead </a:t>
            </a:r>
            <a:r>
              <a:rPr dirty="0" sz="1450" spc="-5">
                <a:latin typeface="Times New Roman"/>
                <a:cs typeface="Times New Roman"/>
              </a:rPr>
              <a:t>of 1. </a:t>
            </a:r>
            <a:r>
              <a:rPr dirty="0" sz="1450" spc="-10">
                <a:latin typeface="Times New Roman"/>
                <a:cs typeface="Times New Roman"/>
              </a:rPr>
              <a:t>So </a:t>
            </a:r>
            <a:r>
              <a:rPr dirty="0" sz="1450" spc="-65">
                <a:latin typeface="Times New Roman"/>
                <a:cs typeface="Times New Roman"/>
              </a:rPr>
              <a:t>‘A’ </a:t>
            </a:r>
            <a:r>
              <a:rPr dirty="0" sz="1450" spc="-10">
                <a:latin typeface="Times New Roman"/>
                <a:cs typeface="Times New Roman"/>
              </a:rPr>
              <a:t>is at position </a:t>
            </a:r>
            <a:r>
              <a:rPr dirty="0" sz="1450" spc="-5">
                <a:latin typeface="Times New Roman"/>
                <a:cs typeface="Times New Roman"/>
              </a:rPr>
              <a:t>0, a </a:t>
            </a:r>
            <a:r>
              <a:rPr dirty="0" sz="1450" spc="-10">
                <a:latin typeface="Times New Roman"/>
                <a:cs typeface="Times New Roman"/>
              </a:rPr>
              <a:t>space at  position </a:t>
            </a:r>
            <a:r>
              <a:rPr dirty="0" sz="1450" spc="-5">
                <a:latin typeface="Times New Roman"/>
                <a:cs typeface="Times New Roman"/>
              </a:rPr>
              <a:t>1, </a:t>
            </a:r>
            <a:r>
              <a:rPr dirty="0" sz="1450" spc="-55">
                <a:latin typeface="Times New Roman"/>
                <a:cs typeface="Times New Roman"/>
              </a:rPr>
              <a:t>‘L’ </a:t>
            </a:r>
            <a:r>
              <a:rPr dirty="0" sz="1450" spc="-10">
                <a:latin typeface="Times New Roman"/>
                <a:cs typeface="Times New Roman"/>
              </a:rPr>
              <a:t>at position 2 and so </a:t>
            </a:r>
            <a:r>
              <a:rPr dirty="0" sz="1450" spc="-5">
                <a:latin typeface="Times New Roman"/>
                <a:cs typeface="Times New Roman"/>
              </a:rPr>
              <a:t>on. </a:t>
            </a:r>
            <a:r>
              <a:rPr dirty="0" sz="1450" spc="-10">
                <a:latin typeface="Times New Roman"/>
                <a:cs typeface="Times New Roman"/>
              </a:rPr>
              <a:t>This kind </a:t>
            </a:r>
            <a:r>
              <a:rPr dirty="0" sz="1450" spc="-5">
                <a:latin typeface="Times New Roman"/>
                <a:cs typeface="Times New Roman"/>
              </a:rPr>
              <a:t>of </a:t>
            </a:r>
            <a:r>
              <a:rPr dirty="0" sz="1450" spc="-10">
                <a:latin typeface="Times New Roman"/>
                <a:cs typeface="Times New Roman"/>
              </a:rPr>
              <a:t>numbering is something you  encounter often in</a:t>
            </a:r>
            <a:r>
              <a:rPr dirty="0" sz="1450">
                <a:latin typeface="Times New Roman"/>
                <a:cs typeface="Times New Roman"/>
              </a:rPr>
              <a:t> </a:t>
            </a:r>
            <a:r>
              <a:rPr dirty="0" sz="1450" spc="-10">
                <a:latin typeface="Times New Roman"/>
                <a:cs typeface="Times New Roman"/>
              </a:rPr>
              <a:t>Java.</a:t>
            </a:r>
            <a:endParaRPr sz="1450">
              <a:latin typeface="Times New Roman"/>
              <a:cs typeface="Times New Roman"/>
            </a:endParaRPr>
          </a:p>
          <a:p>
            <a:pPr>
              <a:lnSpc>
                <a:spcPct val="100000"/>
              </a:lnSpc>
              <a:spcBef>
                <a:spcPts val="20"/>
              </a:spcBef>
            </a:pPr>
            <a:endParaRPr sz="2050">
              <a:latin typeface="Times New Roman"/>
              <a:cs typeface="Times New Roman"/>
            </a:endParaRPr>
          </a:p>
          <a:p>
            <a:pPr marL="12700">
              <a:lnSpc>
                <a:spcPct val="100000"/>
              </a:lnSpc>
            </a:pPr>
            <a:r>
              <a:rPr dirty="0" sz="1650" spc="-5" b="1">
                <a:latin typeface="Times New Roman"/>
                <a:cs typeface="Times New Roman"/>
              </a:rPr>
              <a:t>Formatting Strings</a:t>
            </a:r>
            <a:endParaRPr sz="1650">
              <a:latin typeface="Times New Roman"/>
              <a:cs typeface="Times New Roman"/>
            </a:endParaRPr>
          </a:p>
          <a:p>
            <a:pPr marL="12700" marR="5080">
              <a:lnSpc>
                <a:spcPts val="1660"/>
              </a:lnSpc>
              <a:spcBef>
                <a:spcPts val="795"/>
              </a:spcBef>
            </a:pPr>
            <a:r>
              <a:rPr dirty="0" sz="1450" spc="-10">
                <a:latin typeface="Times New Roman"/>
                <a:cs typeface="Times New Roman"/>
              </a:rPr>
              <a:t>Numbers such as money often need to </a:t>
            </a:r>
            <a:r>
              <a:rPr dirty="0" sz="1450" spc="-5">
                <a:latin typeface="Times New Roman"/>
                <a:cs typeface="Times New Roman"/>
              </a:rPr>
              <a:t>be </a:t>
            </a:r>
            <a:r>
              <a:rPr dirty="0" sz="1450" spc="-10">
                <a:latin typeface="Times New Roman"/>
                <a:cs typeface="Times New Roman"/>
              </a:rPr>
              <a:t>displayed in </a:t>
            </a:r>
            <a:r>
              <a:rPr dirty="0" sz="1450" spc="-5">
                <a:latin typeface="Times New Roman"/>
                <a:cs typeface="Times New Roman"/>
              </a:rPr>
              <a:t>a </a:t>
            </a:r>
            <a:r>
              <a:rPr dirty="0" sz="1450" spc="-10">
                <a:latin typeface="Times New Roman"/>
                <a:cs typeface="Times New Roman"/>
              </a:rPr>
              <a:t>precise </a:t>
            </a:r>
            <a:r>
              <a:rPr dirty="0" sz="1450" spc="-20">
                <a:latin typeface="Times New Roman"/>
                <a:cs typeface="Times New Roman"/>
              </a:rPr>
              <a:t>manner. </a:t>
            </a:r>
            <a:r>
              <a:rPr dirty="0" sz="1450" spc="-10">
                <a:latin typeface="Times New Roman"/>
                <a:cs typeface="Times New Roman"/>
              </a:rPr>
              <a:t>There are only  two places after the decimal for the number </a:t>
            </a:r>
            <a:r>
              <a:rPr dirty="0" sz="1450" spc="-5">
                <a:latin typeface="Times New Roman"/>
                <a:cs typeface="Times New Roman"/>
              </a:rPr>
              <a:t>of </a:t>
            </a:r>
            <a:r>
              <a:rPr dirty="0" sz="1450" spc="-10">
                <a:latin typeface="Times New Roman"/>
                <a:cs typeface="Times New Roman"/>
              </a:rPr>
              <a:t>cents, </a:t>
            </a:r>
            <a:r>
              <a:rPr dirty="0" sz="1450" spc="-5">
                <a:latin typeface="Times New Roman"/>
                <a:cs typeface="Times New Roman"/>
              </a:rPr>
              <a:t>a </a:t>
            </a:r>
            <a:r>
              <a:rPr dirty="0" sz="1450" spc="-10">
                <a:latin typeface="Times New Roman"/>
                <a:cs typeface="Times New Roman"/>
              </a:rPr>
              <a:t>dollar sign ($) preceding the value,  and commas separating groups </a:t>
            </a:r>
            <a:r>
              <a:rPr dirty="0" sz="1450" spc="-5">
                <a:latin typeface="Times New Roman"/>
                <a:cs typeface="Times New Roman"/>
              </a:rPr>
              <a:t>of </a:t>
            </a:r>
            <a:r>
              <a:rPr dirty="0" sz="1450" spc="-10">
                <a:latin typeface="Times New Roman"/>
                <a:cs typeface="Times New Roman"/>
              </a:rPr>
              <a:t>three numbers—as in</a:t>
            </a:r>
            <a:r>
              <a:rPr dirty="0" sz="1450" spc="25">
                <a:latin typeface="Times New Roman"/>
                <a:cs typeface="Times New Roman"/>
              </a:rPr>
              <a:t> </a:t>
            </a:r>
            <a:r>
              <a:rPr dirty="0" sz="1450" spc="-5">
                <a:latin typeface="Times New Roman"/>
                <a:cs typeface="Times New Roman"/>
              </a:rPr>
              <a:t>$22,453.70</a:t>
            </a:r>
            <a:endParaRPr sz="1450">
              <a:latin typeface="Times New Roman"/>
              <a:cs typeface="Times New Roman"/>
            </a:endParaRPr>
          </a:p>
          <a:p>
            <a:pPr>
              <a:lnSpc>
                <a:spcPct val="100000"/>
              </a:lnSpc>
            </a:pPr>
            <a:endParaRPr sz="1950">
              <a:latin typeface="Times New Roman"/>
              <a:cs typeface="Times New Roman"/>
            </a:endParaRPr>
          </a:p>
          <a:p>
            <a:pPr marL="12700">
              <a:lnSpc>
                <a:spcPts val="1700"/>
              </a:lnSpc>
            </a:pPr>
            <a:r>
              <a:rPr dirty="0" sz="1450" spc="-10">
                <a:latin typeface="Times New Roman"/>
                <a:cs typeface="Times New Roman"/>
              </a:rPr>
              <a:t>This kind </a:t>
            </a:r>
            <a:r>
              <a:rPr dirty="0" sz="1450" spc="-5">
                <a:latin typeface="Times New Roman"/>
                <a:cs typeface="Times New Roman"/>
              </a:rPr>
              <a:t>of </a:t>
            </a:r>
            <a:r>
              <a:rPr dirty="0" sz="1450" spc="-10">
                <a:latin typeface="Times New Roman"/>
                <a:cs typeface="Times New Roman"/>
              </a:rPr>
              <a:t>formatting when displaying strings can </a:t>
            </a:r>
            <a:r>
              <a:rPr dirty="0" sz="1450" spc="-5">
                <a:latin typeface="Times New Roman"/>
                <a:cs typeface="Times New Roman"/>
              </a:rPr>
              <a:t>be </a:t>
            </a:r>
            <a:r>
              <a:rPr dirty="0" sz="1450" spc="-10">
                <a:latin typeface="Times New Roman"/>
                <a:cs typeface="Times New Roman"/>
              </a:rPr>
              <a:t>accomplished with</a:t>
            </a:r>
            <a:r>
              <a:rPr dirty="0" sz="1450" spc="55">
                <a:latin typeface="Times New Roman"/>
                <a:cs typeface="Times New Roman"/>
              </a:rPr>
              <a:t> </a:t>
            </a:r>
            <a:r>
              <a:rPr dirty="0" sz="1450" spc="-10">
                <a:latin typeface="Times New Roman"/>
                <a:cs typeface="Times New Roman"/>
              </a:rPr>
              <a:t>the</a:t>
            </a:r>
            <a:endParaRPr sz="1450">
              <a:latin typeface="Times New Roman"/>
              <a:cs typeface="Times New Roman"/>
            </a:endParaRPr>
          </a:p>
          <a:p>
            <a:pPr marL="12700">
              <a:lnSpc>
                <a:spcPts val="1700"/>
              </a:lnSpc>
            </a:pPr>
            <a:r>
              <a:rPr dirty="0" sz="1450" spc="-15">
                <a:latin typeface="Courier New"/>
                <a:cs typeface="Courier New"/>
              </a:rPr>
              <a:t>System.out.format()</a:t>
            </a:r>
            <a:r>
              <a:rPr dirty="0" sz="1450" spc="-515">
                <a:latin typeface="Courier New"/>
                <a:cs typeface="Courier New"/>
              </a:rPr>
              <a:t> </a:t>
            </a:r>
            <a:r>
              <a:rPr dirty="0" sz="1450" spc="-10">
                <a:latin typeface="Times New Roman"/>
                <a:cs typeface="Times New Roman"/>
              </a:rPr>
              <a:t>method.</a:t>
            </a:r>
            <a:endParaRPr sz="1450">
              <a:latin typeface="Times New Roman"/>
              <a:cs typeface="Times New Roman"/>
            </a:endParaRPr>
          </a:p>
          <a:p>
            <a:pPr marL="12700" marR="283210">
              <a:lnSpc>
                <a:spcPts val="1660"/>
              </a:lnSpc>
              <a:spcBef>
                <a:spcPts val="900"/>
              </a:spcBef>
            </a:pPr>
            <a:r>
              <a:rPr dirty="0" sz="1450" spc="-10">
                <a:latin typeface="Times New Roman"/>
                <a:cs typeface="Times New Roman"/>
              </a:rPr>
              <a:t>The method takes two </a:t>
            </a:r>
            <a:r>
              <a:rPr dirty="0" sz="1450" spc="-15">
                <a:latin typeface="Times New Roman"/>
                <a:cs typeface="Times New Roman"/>
              </a:rPr>
              <a:t>arguments: </a:t>
            </a:r>
            <a:r>
              <a:rPr dirty="0" sz="1450" spc="-10">
                <a:latin typeface="Times New Roman"/>
                <a:cs typeface="Times New Roman"/>
              </a:rPr>
              <a:t>the output format template and the string to </a:t>
            </a:r>
            <a:r>
              <a:rPr dirty="0" sz="1450" spc="-20">
                <a:latin typeface="Times New Roman"/>
                <a:cs typeface="Times New Roman"/>
              </a:rPr>
              <a:t>display.  </a:t>
            </a:r>
            <a:r>
              <a:rPr dirty="0" sz="1450" spc="-25">
                <a:latin typeface="Times New Roman"/>
                <a:cs typeface="Times New Roman"/>
              </a:rPr>
              <a:t>Here’s </a:t>
            </a:r>
            <a:r>
              <a:rPr dirty="0" sz="1450" spc="-10">
                <a:latin typeface="Times New Roman"/>
                <a:cs typeface="Times New Roman"/>
              </a:rPr>
              <a:t>an example that adds </a:t>
            </a:r>
            <a:r>
              <a:rPr dirty="0" sz="1450" spc="-5">
                <a:latin typeface="Times New Roman"/>
                <a:cs typeface="Times New Roman"/>
              </a:rPr>
              <a:t>a </a:t>
            </a:r>
            <a:r>
              <a:rPr dirty="0" sz="1450" spc="-10">
                <a:latin typeface="Times New Roman"/>
                <a:cs typeface="Times New Roman"/>
              </a:rPr>
              <a:t>dollar sign and commas to the display </a:t>
            </a:r>
            <a:r>
              <a:rPr dirty="0" sz="1450" spc="-5">
                <a:latin typeface="Times New Roman"/>
                <a:cs typeface="Times New Roman"/>
              </a:rPr>
              <a:t>of </a:t>
            </a:r>
            <a:r>
              <a:rPr dirty="0" sz="1450" spc="-10">
                <a:latin typeface="Times New Roman"/>
                <a:cs typeface="Times New Roman"/>
              </a:rPr>
              <a:t>an</a:t>
            </a:r>
            <a:r>
              <a:rPr dirty="0" sz="1450" spc="125">
                <a:latin typeface="Times New Roman"/>
                <a:cs typeface="Times New Roman"/>
              </a:rPr>
              <a:t> </a:t>
            </a:r>
            <a:r>
              <a:rPr dirty="0" sz="1450" spc="-10">
                <a:latin typeface="Times New Roman"/>
                <a:cs typeface="Times New Roman"/>
              </a:rPr>
              <a:t>integer:</a:t>
            </a:r>
            <a:endParaRPr sz="1450">
              <a:latin typeface="Times New Roman"/>
              <a:cs typeface="Times New Roman"/>
            </a:endParaRPr>
          </a:p>
          <a:p>
            <a:pPr>
              <a:lnSpc>
                <a:spcPct val="100000"/>
              </a:lnSpc>
              <a:spcBef>
                <a:spcPts val="35"/>
              </a:spcBef>
            </a:pPr>
            <a:endParaRPr sz="2150">
              <a:latin typeface="Times New Roman"/>
              <a:cs typeface="Times New Roman"/>
            </a:endParaRPr>
          </a:p>
          <a:p>
            <a:pPr marL="259079" marR="1974214">
              <a:lnSpc>
                <a:spcPts val="1220"/>
              </a:lnSpc>
            </a:pPr>
            <a:r>
              <a:rPr dirty="0" sz="1050" spc="10">
                <a:solidFill>
                  <a:srgbClr val="0000FF"/>
                </a:solidFill>
                <a:latin typeface="Courier New"/>
                <a:cs typeface="Courier New"/>
              </a:rPr>
              <a:t>int </a:t>
            </a:r>
            <a:r>
              <a:rPr dirty="0" sz="1050" spc="10">
                <a:latin typeface="Courier New"/>
                <a:cs typeface="Courier New"/>
              </a:rPr>
              <a:t>accountBalance </a:t>
            </a:r>
            <a:r>
              <a:rPr dirty="0" sz="1050" spc="15">
                <a:latin typeface="Courier New"/>
                <a:cs typeface="Courier New"/>
              </a:rPr>
              <a:t>= </a:t>
            </a:r>
            <a:r>
              <a:rPr dirty="0" sz="1050" spc="10">
                <a:latin typeface="Courier New"/>
                <a:cs typeface="Courier New"/>
              </a:rPr>
              <a:t>5005;  System.</a:t>
            </a:r>
            <a:r>
              <a:rPr dirty="0" sz="1050" spc="10">
                <a:solidFill>
                  <a:srgbClr val="008000"/>
                </a:solidFill>
                <a:latin typeface="Courier New"/>
                <a:cs typeface="Courier New"/>
              </a:rPr>
              <a:t>out</a:t>
            </a:r>
            <a:r>
              <a:rPr dirty="0" sz="1050" spc="10">
                <a:latin typeface="Courier New"/>
                <a:cs typeface="Courier New"/>
              </a:rPr>
              <a:t>.format(</a:t>
            </a:r>
            <a:r>
              <a:rPr dirty="0" sz="1050" spc="10">
                <a:solidFill>
                  <a:srgbClr val="993300"/>
                </a:solidFill>
                <a:latin typeface="Courier New"/>
                <a:cs typeface="Courier New"/>
              </a:rPr>
              <a:t>“Balance: $%,d%n”</a:t>
            </a:r>
            <a:r>
              <a:rPr dirty="0" sz="1050" spc="10">
                <a:latin typeface="Courier New"/>
                <a:cs typeface="Courier New"/>
              </a:rPr>
              <a:t>,</a:t>
            </a:r>
            <a:r>
              <a:rPr dirty="0" sz="1050" spc="65">
                <a:latin typeface="Courier New"/>
                <a:cs typeface="Courier New"/>
              </a:rPr>
              <a:t> </a:t>
            </a:r>
            <a:r>
              <a:rPr dirty="0" sz="1050" spc="10">
                <a:latin typeface="Courier New"/>
                <a:cs typeface="Courier New"/>
              </a:rPr>
              <a:t>accountBalance);</a:t>
            </a:r>
            <a:endParaRPr sz="1050">
              <a:latin typeface="Courier New"/>
              <a:cs typeface="Courier New"/>
            </a:endParaRPr>
          </a:p>
          <a:p>
            <a:pPr marL="12700">
              <a:lnSpc>
                <a:spcPct val="100000"/>
              </a:lnSpc>
              <a:spcBef>
                <a:spcPts val="685"/>
              </a:spcBef>
            </a:pPr>
            <a:r>
              <a:rPr dirty="0" sz="1450" spc="-10">
                <a:latin typeface="Times New Roman"/>
                <a:cs typeface="Times New Roman"/>
              </a:rPr>
              <a:t>This code produces the output </a:t>
            </a:r>
            <a:r>
              <a:rPr dirty="0" sz="1450" spc="-15">
                <a:latin typeface="Courier New"/>
                <a:cs typeface="Courier New"/>
              </a:rPr>
              <a:t>Balance:</a:t>
            </a:r>
            <a:r>
              <a:rPr dirty="0" sz="1450" spc="15">
                <a:latin typeface="Courier New"/>
                <a:cs typeface="Courier New"/>
              </a:rPr>
              <a:t> </a:t>
            </a:r>
            <a:r>
              <a:rPr dirty="0" sz="1450" spc="-10">
                <a:latin typeface="Courier New"/>
                <a:cs typeface="Courier New"/>
              </a:rPr>
              <a:t>$5,005</a:t>
            </a:r>
            <a:r>
              <a:rPr dirty="0" sz="1450" spc="-10">
                <a:latin typeface="Times New Roman"/>
                <a:cs typeface="Times New Roman"/>
              </a:rPr>
              <a:t>.</a:t>
            </a:r>
            <a:endParaRPr sz="1450">
              <a:latin typeface="Times New Roman"/>
              <a:cs typeface="Times New Roman"/>
            </a:endParaRPr>
          </a:p>
          <a:p>
            <a:pPr marL="12700">
              <a:lnSpc>
                <a:spcPts val="1700"/>
              </a:lnSpc>
              <a:spcBef>
                <a:spcPts val="785"/>
              </a:spcBef>
            </a:pPr>
            <a:r>
              <a:rPr dirty="0" sz="1450" spc="-10">
                <a:latin typeface="Times New Roman"/>
                <a:cs typeface="Times New Roman"/>
              </a:rPr>
              <a:t>The formatting string begins with </a:t>
            </a:r>
            <a:r>
              <a:rPr dirty="0" sz="1450" spc="-5">
                <a:latin typeface="Times New Roman"/>
                <a:cs typeface="Times New Roman"/>
              </a:rPr>
              <a:t>a </a:t>
            </a:r>
            <a:r>
              <a:rPr dirty="0" sz="1450" spc="-10">
                <a:latin typeface="Times New Roman"/>
                <a:cs typeface="Times New Roman"/>
              </a:rPr>
              <a:t>percent sign % followed by </a:t>
            </a:r>
            <a:r>
              <a:rPr dirty="0" sz="1450" spc="-5">
                <a:latin typeface="Times New Roman"/>
                <a:cs typeface="Times New Roman"/>
              </a:rPr>
              <a:t>one or </a:t>
            </a:r>
            <a:r>
              <a:rPr dirty="0" sz="1450" spc="-10">
                <a:latin typeface="Times New Roman"/>
                <a:cs typeface="Times New Roman"/>
              </a:rPr>
              <a:t>more flags.</a:t>
            </a:r>
            <a:r>
              <a:rPr dirty="0" sz="1450" spc="120">
                <a:latin typeface="Times New Roman"/>
                <a:cs typeface="Times New Roman"/>
              </a:rPr>
              <a:t> </a:t>
            </a:r>
            <a:r>
              <a:rPr dirty="0" sz="1450" spc="-10">
                <a:latin typeface="Times New Roman"/>
                <a:cs typeface="Times New Roman"/>
              </a:rPr>
              <a:t>The</a:t>
            </a:r>
            <a:endParaRPr sz="1450">
              <a:latin typeface="Times New Roman"/>
              <a:cs typeface="Times New Roman"/>
            </a:endParaRPr>
          </a:p>
          <a:p>
            <a:pPr marL="12700">
              <a:lnSpc>
                <a:spcPts val="1700"/>
              </a:lnSpc>
            </a:pPr>
            <a:r>
              <a:rPr dirty="0" sz="1450" spc="-10">
                <a:latin typeface="Courier New"/>
                <a:cs typeface="Courier New"/>
              </a:rPr>
              <a:t>%,d</a:t>
            </a:r>
            <a:r>
              <a:rPr dirty="0" sz="1450" spc="-390">
                <a:latin typeface="Courier New"/>
                <a:cs typeface="Courier New"/>
              </a:rPr>
              <a:t> </a:t>
            </a:r>
            <a:r>
              <a:rPr dirty="0" sz="1450" spc="-10">
                <a:latin typeface="Times New Roman"/>
                <a:cs typeface="Times New Roman"/>
              </a:rPr>
              <a:t>code displays </a:t>
            </a:r>
            <a:r>
              <a:rPr dirty="0" sz="1450" spc="-5">
                <a:latin typeface="Times New Roman"/>
                <a:cs typeface="Times New Roman"/>
              </a:rPr>
              <a:t>a </a:t>
            </a:r>
            <a:r>
              <a:rPr dirty="0" sz="1450" spc="-10">
                <a:latin typeface="Times New Roman"/>
                <a:cs typeface="Times New Roman"/>
              </a:rPr>
              <a:t>decimal with commas dividing each group </a:t>
            </a:r>
            <a:r>
              <a:rPr dirty="0" sz="1450" spc="-5">
                <a:latin typeface="Times New Roman"/>
                <a:cs typeface="Times New Roman"/>
              </a:rPr>
              <a:t>of </a:t>
            </a:r>
            <a:r>
              <a:rPr dirty="0" sz="1450" spc="-10">
                <a:latin typeface="Times New Roman"/>
                <a:cs typeface="Times New Roman"/>
              </a:rPr>
              <a:t>three digits. The </a:t>
            </a:r>
            <a:r>
              <a:rPr dirty="0" sz="1450" spc="-10">
                <a:latin typeface="Courier New"/>
                <a:cs typeface="Courier New"/>
              </a:rPr>
              <a:t>%n</a:t>
            </a:r>
            <a:endParaRPr sz="1450">
              <a:latin typeface="Courier New"/>
              <a:cs typeface="Courier New"/>
            </a:endParaRPr>
          </a:p>
          <a:p>
            <a:pPr marL="12700">
              <a:lnSpc>
                <a:spcPct val="100000"/>
              </a:lnSpc>
              <a:spcBef>
                <a:spcPts val="60"/>
              </a:spcBef>
            </a:pPr>
            <a:r>
              <a:rPr dirty="0" sz="1450" spc="-10">
                <a:latin typeface="Times New Roman"/>
                <a:cs typeface="Times New Roman"/>
              </a:rPr>
              <a:t>code displays </a:t>
            </a:r>
            <a:r>
              <a:rPr dirty="0" sz="1450" spc="-5">
                <a:latin typeface="Times New Roman"/>
                <a:cs typeface="Times New Roman"/>
              </a:rPr>
              <a:t>a </a:t>
            </a:r>
            <a:r>
              <a:rPr dirty="0" sz="1450" spc="-10">
                <a:latin typeface="Times New Roman"/>
                <a:cs typeface="Times New Roman"/>
              </a:rPr>
              <a:t>newline</a:t>
            </a:r>
            <a:r>
              <a:rPr dirty="0" sz="1450">
                <a:latin typeface="Times New Roman"/>
                <a:cs typeface="Times New Roman"/>
              </a:rPr>
              <a:t> </a:t>
            </a:r>
            <a:r>
              <a:rPr dirty="0" sz="1450" spc="-20">
                <a:latin typeface="Times New Roman"/>
                <a:cs typeface="Times New Roman"/>
              </a:rPr>
              <a:t>character.</a:t>
            </a:r>
            <a:endParaRPr sz="1450">
              <a:latin typeface="Times New Roman"/>
              <a:cs typeface="Times New Roman"/>
            </a:endParaRPr>
          </a:p>
          <a:p>
            <a:pPr marL="12700">
              <a:lnSpc>
                <a:spcPct val="100000"/>
              </a:lnSpc>
              <a:spcBef>
                <a:spcPts val="635"/>
              </a:spcBef>
            </a:pPr>
            <a:r>
              <a:rPr dirty="0" sz="1450" spc="-10">
                <a:latin typeface="Times New Roman"/>
                <a:cs typeface="Times New Roman"/>
              </a:rPr>
              <a:t>The next example displays the value </a:t>
            </a:r>
            <a:r>
              <a:rPr dirty="0" sz="1450" spc="-5">
                <a:latin typeface="Times New Roman"/>
                <a:cs typeface="Times New Roman"/>
              </a:rPr>
              <a:t>of pi </a:t>
            </a:r>
            <a:r>
              <a:rPr dirty="0" sz="1450" spc="-10">
                <a:latin typeface="Times New Roman"/>
                <a:cs typeface="Times New Roman"/>
              </a:rPr>
              <a:t>to </a:t>
            </a:r>
            <a:r>
              <a:rPr dirty="0" sz="1450" spc="-35">
                <a:latin typeface="Times New Roman"/>
                <a:cs typeface="Times New Roman"/>
              </a:rPr>
              <a:t>11 </a:t>
            </a:r>
            <a:r>
              <a:rPr dirty="0" sz="1450" spc="-10">
                <a:latin typeface="Times New Roman"/>
                <a:cs typeface="Times New Roman"/>
              </a:rPr>
              <a:t>decimal</a:t>
            </a:r>
            <a:r>
              <a:rPr dirty="0" sz="1450" spc="65">
                <a:latin typeface="Times New Roman"/>
                <a:cs typeface="Times New Roman"/>
              </a:rPr>
              <a:t> </a:t>
            </a:r>
            <a:r>
              <a:rPr dirty="0" sz="1450" spc="-10">
                <a:latin typeface="Times New Roman"/>
                <a:cs typeface="Times New Roman"/>
              </a:rPr>
              <a:t>places:</a:t>
            </a:r>
            <a:endParaRPr sz="1450">
              <a:latin typeface="Times New Roman"/>
              <a:cs typeface="Times New Roman"/>
            </a:endParaRPr>
          </a:p>
          <a:p>
            <a:pPr>
              <a:lnSpc>
                <a:spcPct val="100000"/>
              </a:lnSpc>
              <a:spcBef>
                <a:spcPts val="5"/>
              </a:spcBef>
            </a:pPr>
            <a:endParaRPr sz="2150">
              <a:latin typeface="Times New Roman"/>
              <a:cs typeface="Times New Roman"/>
            </a:endParaRPr>
          </a:p>
          <a:p>
            <a:pPr marL="259079" marR="3619500">
              <a:lnSpc>
                <a:spcPts val="1220"/>
              </a:lnSpc>
            </a:pPr>
            <a:r>
              <a:rPr dirty="0" sz="1050" spc="10">
                <a:solidFill>
                  <a:srgbClr val="0000FF"/>
                </a:solidFill>
                <a:latin typeface="Courier New"/>
                <a:cs typeface="Courier New"/>
              </a:rPr>
              <a:t>double </a:t>
            </a:r>
            <a:r>
              <a:rPr dirty="0" sz="1050" spc="15">
                <a:latin typeface="Courier New"/>
                <a:cs typeface="Courier New"/>
              </a:rPr>
              <a:t>pi = </a:t>
            </a:r>
            <a:r>
              <a:rPr dirty="0" sz="1050" spc="10">
                <a:latin typeface="Courier New"/>
                <a:cs typeface="Courier New"/>
              </a:rPr>
              <a:t>Math.PI;  System.</a:t>
            </a:r>
            <a:r>
              <a:rPr dirty="0" sz="1050" spc="10">
                <a:solidFill>
                  <a:srgbClr val="008000"/>
                </a:solidFill>
                <a:latin typeface="Courier New"/>
                <a:cs typeface="Courier New"/>
              </a:rPr>
              <a:t>out</a:t>
            </a:r>
            <a:r>
              <a:rPr dirty="0" sz="1050" spc="10">
                <a:latin typeface="Courier New"/>
                <a:cs typeface="Courier New"/>
              </a:rPr>
              <a:t>.format(</a:t>
            </a:r>
            <a:r>
              <a:rPr dirty="0" sz="1050" spc="10">
                <a:solidFill>
                  <a:srgbClr val="993300"/>
                </a:solidFill>
                <a:latin typeface="Courier New"/>
                <a:cs typeface="Courier New"/>
              </a:rPr>
              <a:t>“%.11f%n”</a:t>
            </a:r>
            <a:r>
              <a:rPr dirty="0" sz="1050" spc="10">
                <a:latin typeface="Courier New"/>
                <a:cs typeface="Courier New"/>
              </a:rPr>
              <a:t>, pi);</a:t>
            </a:r>
            <a:endParaRPr sz="1050">
              <a:latin typeface="Courier New"/>
              <a:cs typeface="Courier New"/>
            </a:endParaRPr>
          </a:p>
          <a:p>
            <a:pPr marL="12700">
              <a:lnSpc>
                <a:spcPct val="100000"/>
              </a:lnSpc>
              <a:spcBef>
                <a:spcPts val="690"/>
              </a:spcBef>
            </a:pPr>
            <a:r>
              <a:rPr dirty="0" sz="1450" spc="-10">
                <a:latin typeface="Times New Roman"/>
                <a:cs typeface="Times New Roman"/>
              </a:rPr>
              <a:t>The output is</a:t>
            </a:r>
            <a:r>
              <a:rPr dirty="0" sz="1450" spc="5">
                <a:latin typeface="Times New Roman"/>
                <a:cs typeface="Times New Roman"/>
              </a:rPr>
              <a:t> </a:t>
            </a:r>
            <a:r>
              <a:rPr dirty="0" sz="1450" spc="-15">
                <a:latin typeface="Courier New"/>
                <a:cs typeface="Courier New"/>
              </a:rPr>
              <a:t>3.14159265359</a:t>
            </a:r>
            <a:r>
              <a:rPr dirty="0" sz="1450" spc="-15">
                <a:latin typeface="Times New Roman"/>
                <a:cs typeface="Times New Roman"/>
              </a:rPr>
              <a:t>.</a:t>
            </a:r>
            <a:endParaRPr sz="1450">
              <a:latin typeface="Times New Roman"/>
              <a:cs typeface="Times New Roman"/>
            </a:endParaRPr>
          </a:p>
        </p:txBody>
      </p:sp>
      <p:sp>
        <p:nvSpPr>
          <p:cNvPr id="15" name="object 15"/>
          <p:cNvSpPr txBox="1">
            <a:spLocks noGrp="1"/>
          </p:cNvSpPr>
          <p:nvPr>
            <p:ph type="sldNum" idx="7" sz="quarter"/>
          </p:nvPr>
        </p:nvSpPr>
        <p:spPr>
          <a:prstGeom prst="rect"/>
        </p:spPr>
        <p:txBody>
          <a:bodyPr wrap="square" lIns="0" tIns="3175" rIns="0" bIns="0" rtlCol="0" vert="horz">
            <a:spAutoFit/>
          </a:bodyPr>
          <a:lstStyle/>
          <a:p>
            <a:pPr marL="12700">
              <a:lnSpc>
                <a:spcPct val="100000"/>
              </a:lnSpc>
              <a:spcBef>
                <a:spcPts val="25"/>
              </a:spcBef>
            </a:pPr>
            <a:r>
              <a:rPr dirty="0"/>
              <a:t>Page </a:t>
            </a:r>
            <a:fld id="{81D60167-4931-47E6-BA6A-407CBD079E47}" type="slidenum">
              <a:rPr dirty="0"/>
              <a:t>10</a:t>
            </a:fld>
            <a:r>
              <a:rPr dirty="0"/>
              <a:t> of</a:t>
            </a:r>
            <a:r>
              <a:rPr dirty="0" spc="-90"/>
              <a:t> </a:t>
            </a:r>
            <a:r>
              <a:rPr dirty="0"/>
              <a:t>22</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2018-11-14T18:27:26Z</dcterms:created>
  <dcterms:modified xsi:type="dcterms:W3CDTF">2018-11-14T18:27:26Z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stSaved">
    <vt:filetime>2018-11-14T00:00:00Z</vt:filetime>
  </property>
</Properties>
</file>